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0" r:id="rId1"/>
    <p:sldMasterId id="2147483934" r:id="rId2"/>
  </p:sldMasterIdLst>
  <p:notesMasterIdLst>
    <p:notesMasterId r:id="rId39"/>
  </p:notesMasterIdLst>
  <p:sldIdLst>
    <p:sldId id="839" r:id="rId3"/>
    <p:sldId id="817" r:id="rId4"/>
    <p:sldId id="861" r:id="rId5"/>
    <p:sldId id="868" r:id="rId6"/>
    <p:sldId id="848" r:id="rId7"/>
    <p:sldId id="749" r:id="rId8"/>
    <p:sldId id="450" r:id="rId9"/>
    <p:sldId id="455" r:id="rId10"/>
    <p:sldId id="853" r:id="rId11"/>
    <p:sldId id="850" r:id="rId12"/>
    <p:sldId id="758" r:id="rId13"/>
    <p:sldId id="723" r:id="rId14"/>
    <p:sldId id="724" r:id="rId15"/>
    <p:sldId id="741" r:id="rId16"/>
    <p:sldId id="761" r:id="rId17"/>
    <p:sldId id="846" r:id="rId18"/>
    <p:sldId id="841" r:id="rId19"/>
    <p:sldId id="842" r:id="rId20"/>
    <p:sldId id="747" r:id="rId21"/>
    <p:sldId id="748" r:id="rId22"/>
    <p:sldId id="813" r:id="rId23"/>
    <p:sldId id="774" r:id="rId24"/>
    <p:sldId id="773" r:id="rId25"/>
    <p:sldId id="772" r:id="rId26"/>
    <p:sldId id="778" r:id="rId27"/>
    <p:sldId id="782" r:id="rId28"/>
    <p:sldId id="785" r:id="rId29"/>
    <p:sldId id="787" r:id="rId30"/>
    <p:sldId id="788" r:id="rId31"/>
    <p:sldId id="257" r:id="rId32"/>
    <p:sldId id="870" r:id="rId33"/>
    <p:sldId id="259" r:id="rId34"/>
    <p:sldId id="260" r:id="rId35"/>
    <p:sldId id="871" r:id="rId36"/>
    <p:sldId id="261" r:id="rId37"/>
    <p:sldId id="854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novo" initials="L" lastIdx="1" clrIdx="0">
    <p:extLst>
      <p:ext uri="{19B8F6BF-5375-455C-9EA6-DF929625EA0E}">
        <p15:presenceInfo xmlns:p15="http://schemas.microsoft.com/office/powerpoint/2012/main" userId="Lenov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FFFF"/>
    <a:srgbClr val="A6A6A6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09" autoAdjust="0"/>
    <p:restoredTop sz="97937" autoAdjust="0"/>
  </p:normalViewPr>
  <p:slideViewPr>
    <p:cSldViewPr>
      <p:cViewPr varScale="1">
        <p:scale>
          <a:sx n="61" d="100"/>
          <a:sy n="61" d="100"/>
        </p:scale>
        <p:origin x="1421" y="4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3016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AC4480-86BB-4139-87CC-BD938C99DDB9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7C435D-CF92-4918-BA3D-0562141A2E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681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178445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7C435D-CF92-4918-BA3D-0562141A2E1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0915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37A99-63E8-4E46-B497-E3672E4954F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663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5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8FC297F-11C3-4308-96F5-34FD8FBB30FA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7FF952-A308-44F0-B3EC-E4DF9ABDF7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867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8FC297F-11C3-4308-96F5-34FD8FBB30FA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7FF952-A308-44F0-B3EC-E4DF9ABDF7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159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8FC297F-11C3-4308-96F5-34FD8FBB30FA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7FF952-A308-44F0-B3EC-E4DF9ABDF7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2935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1317000" y="2882404"/>
            <a:ext cx="6510000" cy="10931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 rtl="0">
              <a:spcBef>
                <a:spcPts val="0"/>
              </a:spcBef>
              <a:defRPr/>
            </a:lvl1pPr>
            <a:lvl2pPr lvl="1" algn="ctr" rtl="0">
              <a:spcBef>
                <a:spcPts val="0"/>
              </a:spcBef>
              <a:defRPr/>
            </a:lvl2pPr>
            <a:lvl3pPr lvl="2" algn="ctr" rtl="0">
              <a:spcBef>
                <a:spcPts val="0"/>
              </a:spcBef>
              <a:defRPr/>
            </a:lvl3pPr>
            <a:lvl4pPr lvl="3" algn="ctr" rtl="0">
              <a:spcBef>
                <a:spcPts val="0"/>
              </a:spcBef>
              <a:defRPr/>
            </a:lvl4pPr>
            <a:lvl5pPr lvl="4" algn="ctr" rtl="0">
              <a:spcBef>
                <a:spcPts val="0"/>
              </a:spcBef>
              <a:defRPr/>
            </a:lvl5pPr>
            <a:lvl6pPr lvl="5" algn="ctr" rtl="0">
              <a:spcBef>
                <a:spcPts val="0"/>
              </a:spcBef>
              <a:defRPr/>
            </a:lvl6pPr>
            <a:lvl7pPr lvl="6" algn="ctr" rtl="0">
              <a:spcBef>
                <a:spcPts val="0"/>
              </a:spcBef>
              <a:defRPr/>
            </a:lvl7pPr>
            <a:lvl8pPr lvl="7" algn="ctr" rtl="0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601204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C297F-11C3-4308-96F5-34FD8FBB30FA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F952-A308-44F0-B3EC-E4DF9ABDF7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027424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C297F-11C3-4308-96F5-34FD8FBB30FA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F952-A308-44F0-B3EC-E4DF9ABDF7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486592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C297F-11C3-4308-96F5-34FD8FBB30FA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F952-A308-44F0-B3EC-E4DF9ABDF7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293171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C297F-11C3-4308-96F5-34FD8FBB30FA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F952-A308-44F0-B3EC-E4DF9ABDF7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C297F-11C3-4308-96F5-34FD8FBB30FA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F952-A308-44F0-B3EC-E4DF9ABDF7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123829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C297F-11C3-4308-96F5-34FD8FBB30FA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F952-A308-44F0-B3EC-E4DF9ABDF7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486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C297F-11C3-4308-96F5-34FD8FBB30FA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F952-A308-44F0-B3EC-E4DF9ABDF7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8FC297F-11C3-4308-96F5-34FD8FBB30FA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7FF952-A308-44F0-B3EC-E4DF9ABDF7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1002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C297F-11C3-4308-96F5-34FD8FBB30FA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F952-A308-44F0-B3EC-E4DF9ABDF7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C297F-11C3-4308-96F5-34FD8FBB30FA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F952-A308-44F0-B3EC-E4DF9ABDF7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C297F-11C3-4308-96F5-34FD8FBB30FA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F952-A308-44F0-B3EC-E4DF9ABDF7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C297F-11C3-4308-96F5-34FD8FBB30FA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F952-A308-44F0-B3EC-E4DF9ABDF7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C297F-11C3-4308-96F5-34FD8FBB30FA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F952-A308-44F0-B3EC-E4DF9ABDF7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C297F-11C3-4308-96F5-34FD8FBB30FA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F952-A308-44F0-B3EC-E4DF9ABDF7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C297F-11C3-4308-96F5-34FD8FBB30FA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F952-A308-44F0-B3EC-E4DF9ABDF7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C297F-11C3-4308-96F5-34FD8FBB30FA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F952-A308-44F0-B3EC-E4DF9ABDF7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C297F-11C3-4308-96F5-34FD8FBB30FA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F952-A308-44F0-B3EC-E4DF9ABDF7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C297F-11C3-4308-96F5-34FD8FBB30FA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F952-A308-44F0-B3EC-E4DF9ABDF7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3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8FC297F-11C3-4308-96F5-34FD8FBB30FA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7FF952-A308-44F0-B3EC-E4DF9ABDF7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53673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C297F-11C3-4308-96F5-34FD8FBB30FA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F952-A308-44F0-B3EC-E4DF9ABDF7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185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C297F-11C3-4308-96F5-34FD8FBB30FA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F952-A308-44F0-B3EC-E4DF9ABDF7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339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C297F-11C3-4308-96F5-34FD8FBB30FA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F952-A308-44F0-B3EC-E4DF9ABDF7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293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C297F-11C3-4308-96F5-34FD8FBB30FA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F952-A308-44F0-B3EC-E4DF9ABDF7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527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C297F-11C3-4308-96F5-34FD8FBB30FA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F952-A308-44F0-B3EC-E4DF9ABDF7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349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C297F-11C3-4308-96F5-34FD8FBB30FA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F952-A308-44F0-B3EC-E4DF9ABDF7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281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C297F-11C3-4308-96F5-34FD8FBB30FA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F952-A308-44F0-B3EC-E4DF9ABDF7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087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83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4751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4A10DB-544B-4E4A-8D09-C967BA2B1681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75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8FC297F-11C3-4308-96F5-34FD8FBB30FA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7FF952-A308-44F0-B3EC-E4DF9ABDF7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6327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C297F-11C3-4308-96F5-34FD8FBB30FA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F952-A308-44F0-B3EC-E4DF9ABDF7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053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C297F-11C3-4308-96F5-34FD8FBB30FA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F952-A308-44F0-B3EC-E4DF9ABDF7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499190"/>
      </p:ext>
    </p:extLst>
  </p:cSld>
  <p:clrMapOvr>
    <a:masterClrMapping/>
  </p:clrMapOvr>
  <p:transition spd="slow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C297F-11C3-4308-96F5-34FD8FBB30FA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F952-A308-44F0-B3EC-E4DF9ABDF7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973541"/>
      </p:ext>
    </p:extLst>
  </p:cSld>
  <p:clrMapOvr>
    <a:masterClrMapping/>
  </p:clrMapOvr>
  <p:transition spd="slow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C297F-11C3-4308-96F5-34FD8FBB30FA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F952-A308-44F0-B3EC-E4DF9ABDF7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99856"/>
      </p:ext>
    </p:extLst>
  </p:cSld>
  <p:clrMapOvr>
    <a:masterClrMapping/>
  </p:clrMapOvr>
  <p:transition spd="slow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214930-8648-44BC-A61B-5B787D61C29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2355321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36E5B33-10E6-4908-BC0C-7C63CE94323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226174" y="6"/>
            <a:ext cx="5917841" cy="6870879"/>
          </a:xfrm>
          <a:custGeom>
            <a:avLst/>
            <a:gdLst>
              <a:gd name="connsiteX0" fmla="*/ 4530787 w 7890454"/>
              <a:gd name="connsiteY0" fmla="*/ 0 h 6870879"/>
              <a:gd name="connsiteX1" fmla="*/ 7890454 w 7890454"/>
              <a:gd name="connsiteY1" fmla="*/ 0 h 6870879"/>
              <a:gd name="connsiteX2" fmla="*/ 7890454 w 7890454"/>
              <a:gd name="connsiteY2" fmla="*/ 6858000 h 6870879"/>
              <a:gd name="connsiteX3" fmla="*/ 0 w 7890454"/>
              <a:gd name="connsiteY3" fmla="*/ 6870879 h 6870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90454" h="6870879">
                <a:moveTo>
                  <a:pt x="4530787" y="0"/>
                </a:moveTo>
                <a:lnTo>
                  <a:pt x="7890454" y="0"/>
                </a:lnTo>
                <a:lnTo>
                  <a:pt x="7890454" y="6858000"/>
                </a:lnTo>
                <a:lnTo>
                  <a:pt x="0" y="687087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38420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 nodePh="1">
                                  <p:stCondLst>
                                    <p:cond delay="5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CBCF89C-F971-4193-B813-E3AC055E569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857250"/>
            <a:ext cx="9144000" cy="3448050"/>
          </a:xfrm>
          <a:custGeom>
            <a:avLst/>
            <a:gdLst>
              <a:gd name="connsiteX0" fmla="*/ 0 w 12192000"/>
              <a:gd name="connsiteY0" fmla="*/ 0 h 3448050"/>
              <a:gd name="connsiteX1" fmla="*/ 12192000 w 12192000"/>
              <a:gd name="connsiteY1" fmla="*/ 0 h 3448050"/>
              <a:gd name="connsiteX2" fmla="*/ 12192000 w 12192000"/>
              <a:gd name="connsiteY2" fmla="*/ 3448050 h 3448050"/>
              <a:gd name="connsiteX3" fmla="*/ 0 w 12192000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448050">
                <a:moveTo>
                  <a:pt x="0" y="0"/>
                </a:moveTo>
                <a:lnTo>
                  <a:pt x="12192000" y="0"/>
                </a:lnTo>
                <a:lnTo>
                  <a:pt x="12192000" y="3448050"/>
                </a:lnTo>
                <a:lnTo>
                  <a:pt x="0" y="34480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77042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8D747C9-5092-43C3-A24B-AEA1F505502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800477" y="0"/>
            <a:ext cx="5343525" cy="6858000"/>
          </a:xfrm>
          <a:custGeom>
            <a:avLst/>
            <a:gdLst>
              <a:gd name="connsiteX0" fmla="*/ 6381750 w 7124700"/>
              <a:gd name="connsiteY0" fmla="*/ 0 h 6858000"/>
              <a:gd name="connsiteX1" fmla="*/ 7124700 w 7124700"/>
              <a:gd name="connsiteY1" fmla="*/ 0 h 6858000"/>
              <a:gd name="connsiteX2" fmla="*/ 7124700 w 7124700"/>
              <a:gd name="connsiteY2" fmla="*/ 6858000 h 6858000"/>
              <a:gd name="connsiteX3" fmla="*/ 0 w 71247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24700" h="6858000">
                <a:moveTo>
                  <a:pt x="6381750" y="0"/>
                </a:moveTo>
                <a:lnTo>
                  <a:pt x="7124700" y="0"/>
                </a:lnTo>
                <a:lnTo>
                  <a:pt x="71247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4971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76B03A2-5915-43AC-BE11-0F660FC9D03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588172"/>
            <a:ext cx="9144000" cy="2815389"/>
          </a:xfrm>
          <a:custGeom>
            <a:avLst/>
            <a:gdLst>
              <a:gd name="connsiteX0" fmla="*/ 0 w 12192000"/>
              <a:gd name="connsiteY0" fmla="*/ 0 h 2815389"/>
              <a:gd name="connsiteX1" fmla="*/ 12192000 w 12192000"/>
              <a:gd name="connsiteY1" fmla="*/ 0 h 2815389"/>
              <a:gd name="connsiteX2" fmla="*/ 12192000 w 12192000"/>
              <a:gd name="connsiteY2" fmla="*/ 2815389 h 2815389"/>
              <a:gd name="connsiteX3" fmla="*/ 0 w 12192000"/>
              <a:gd name="connsiteY3" fmla="*/ 2815389 h 2815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815389">
                <a:moveTo>
                  <a:pt x="0" y="0"/>
                </a:moveTo>
                <a:lnTo>
                  <a:pt x="12192000" y="0"/>
                </a:lnTo>
                <a:lnTo>
                  <a:pt x="12192000" y="2815389"/>
                </a:lnTo>
                <a:lnTo>
                  <a:pt x="0" y="281538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36333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E020FDE-6EEC-4DCB-89CC-DFAD3F73EF1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97352" y="0"/>
            <a:ext cx="5149296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48013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41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4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8FC297F-11C3-4308-96F5-34FD8FBB30FA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7FF952-A308-44F0-B3EC-E4DF9ABDF7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393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EDF5A3C6-4D1D-448A-B204-9EBAADAB25D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669148" y="531397"/>
            <a:ext cx="2201779" cy="2935705"/>
          </a:xfrm>
          <a:custGeom>
            <a:avLst/>
            <a:gdLst>
              <a:gd name="connsiteX0" fmla="*/ 1467853 w 2935705"/>
              <a:gd name="connsiteY0" fmla="*/ 0 h 2935705"/>
              <a:gd name="connsiteX1" fmla="*/ 2935705 w 2935705"/>
              <a:gd name="connsiteY1" fmla="*/ 1467853 h 2935705"/>
              <a:gd name="connsiteX2" fmla="*/ 1467853 w 2935705"/>
              <a:gd name="connsiteY2" fmla="*/ 2935705 h 2935705"/>
              <a:gd name="connsiteX3" fmla="*/ 0 w 2935705"/>
              <a:gd name="connsiteY3" fmla="*/ 1467853 h 2935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35705" h="2935705">
                <a:moveTo>
                  <a:pt x="1467853" y="0"/>
                </a:moveTo>
                <a:lnTo>
                  <a:pt x="2935705" y="1467853"/>
                </a:lnTo>
                <a:lnTo>
                  <a:pt x="1467853" y="2935705"/>
                </a:lnTo>
                <a:lnTo>
                  <a:pt x="0" y="146785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7BA639DB-60CE-42C0-9A64-99683F42A7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72356" y="531397"/>
            <a:ext cx="2201779" cy="2935705"/>
          </a:xfrm>
          <a:custGeom>
            <a:avLst/>
            <a:gdLst>
              <a:gd name="connsiteX0" fmla="*/ 1467853 w 2935705"/>
              <a:gd name="connsiteY0" fmla="*/ 0 h 2935705"/>
              <a:gd name="connsiteX1" fmla="*/ 2935705 w 2935705"/>
              <a:gd name="connsiteY1" fmla="*/ 1467853 h 2935705"/>
              <a:gd name="connsiteX2" fmla="*/ 1467853 w 2935705"/>
              <a:gd name="connsiteY2" fmla="*/ 2935705 h 2935705"/>
              <a:gd name="connsiteX3" fmla="*/ 0 w 2935705"/>
              <a:gd name="connsiteY3" fmla="*/ 1467853 h 2935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35705" h="2935705">
                <a:moveTo>
                  <a:pt x="1467853" y="0"/>
                </a:moveTo>
                <a:lnTo>
                  <a:pt x="2935705" y="1467853"/>
                </a:lnTo>
                <a:lnTo>
                  <a:pt x="1467853" y="2935705"/>
                </a:lnTo>
                <a:lnTo>
                  <a:pt x="0" y="146785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9432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4" grpId="0"/>
    </p:bld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0850601-87B6-472E-B821-DFC277A3E636}"/>
              </a:ext>
            </a:extLst>
          </p:cNvPr>
          <p:cNvSpPr/>
          <p:nvPr userDrawn="1"/>
        </p:nvSpPr>
        <p:spPr>
          <a:xfrm>
            <a:off x="3209430" y="3429005"/>
            <a:ext cx="2725153" cy="3428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solidFill>
                <a:prstClr val="white"/>
              </a:solidFill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0E73726-5909-46B4-98F5-8EAF1D2B56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" y="3874440"/>
            <a:ext cx="4571999" cy="2406860"/>
          </a:xfrm>
          <a:custGeom>
            <a:avLst/>
            <a:gdLst>
              <a:gd name="connsiteX0" fmla="*/ 0 w 6095999"/>
              <a:gd name="connsiteY0" fmla="*/ 0 h 2406860"/>
              <a:gd name="connsiteX1" fmla="*/ 6095999 w 6095999"/>
              <a:gd name="connsiteY1" fmla="*/ 0 h 2406860"/>
              <a:gd name="connsiteX2" fmla="*/ 6095999 w 6095999"/>
              <a:gd name="connsiteY2" fmla="*/ 2406860 h 2406860"/>
              <a:gd name="connsiteX3" fmla="*/ 0 w 6095999"/>
              <a:gd name="connsiteY3" fmla="*/ 2406860 h 2406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5999" h="2406860">
                <a:moveTo>
                  <a:pt x="0" y="0"/>
                </a:moveTo>
                <a:lnTo>
                  <a:pt x="6095999" y="0"/>
                </a:lnTo>
                <a:lnTo>
                  <a:pt x="6095999" y="2406860"/>
                </a:lnTo>
                <a:lnTo>
                  <a:pt x="0" y="240686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DE0EF09B-098F-403A-9AC9-314FED99F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997" y="990772"/>
            <a:ext cx="8425112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ID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84522E4-6341-4C3D-8301-9696211BDCC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88330" y="3874448"/>
            <a:ext cx="2415777" cy="769101"/>
          </a:xfrm>
        </p:spPr>
        <p:txBody>
          <a:bodyPr>
            <a:noAutofit/>
          </a:bodyPr>
          <a:lstStyle>
            <a:lvl1pPr marL="0" indent="0">
              <a:buNone/>
              <a:defRPr sz="3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4499E5A-4EF4-42CE-8183-C9F27C24392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88332" y="4836500"/>
            <a:ext cx="2415778" cy="144462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18774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8" fill="hold" grpId="0" nodeType="withEffect" nodePh="1">
                                  <p:stCondLst>
                                    <p:cond delay="50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/>
      <p:bldP spid="11" grpId="0"/>
      <p:bldP spid="1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1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1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C4908C1-7500-40ED-9389-7C92830E8ACC}"/>
              </a:ext>
            </a:extLst>
          </p:cNvPr>
          <p:cNvSpPr/>
          <p:nvPr userDrawn="1"/>
        </p:nvSpPr>
        <p:spPr>
          <a:xfrm>
            <a:off x="3209430" y="2"/>
            <a:ext cx="2725153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solidFill>
                <a:prstClr val="white"/>
              </a:solidFill>
            </a:endParaRP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BA28A53-D022-4245-AAFC-CB027D77B5D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72000" y="553453"/>
            <a:ext cx="4572000" cy="2406860"/>
          </a:xfrm>
          <a:custGeom>
            <a:avLst/>
            <a:gdLst>
              <a:gd name="connsiteX0" fmla="*/ 0 w 6096000"/>
              <a:gd name="connsiteY0" fmla="*/ 0 h 2406860"/>
              <a:gd name="connsiteX1" fmla="*/ 6096000 w 6096000"/>
              <a:gd name="connsiteY1" fmla="*/ 0 h 2406860"/>
              <a:gd name="connsiteX2" fmla="*/ 6096000 w 6096000"/>
              <a:gd name="connsiteY2" fmla="*/ 2406860 h 2406860"/>
              <a:gd name="connsiteX3" fmla="*/ 0 w 6096000"/>
              <a:gd name="connsiteY3" fmla="*/ 2406860 h 2406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2406860">
                <a:moveTo>
                  <a:pt x="0" y="0"/>
                </a:moveTo>
                <a:lnTo>
                  <a:pt x="6096000" y="0"/>
                </a:lnTo>
                <a:lnTo>
                  <a:pt x="6096000" y="2406860"/>
                </a:lnTo>
                <a:lnTo>
                  <a:pt x="0" y="240686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5978D31-92FC-44B4-AFDE-3BA6F9AD6B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6824" y="553457"/>
            <a:ext cx="2415777" cy="769101"/>
          </a:xfrm>
        </p:spPr>
        <p:txBody>
          <a:bodyPr>
            <a:noAutofit/>
          </a:bodyPr>
          <a:lstStyle>
            <a:lvl1pPr marL="0" indent="0">
              <a:buNone/>
              <a:defRPr sz="3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99D06F88-A4F4-457F-AC50-FCAA1E9829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6825" y="1515480"/>
            <a:ext cx="2415778" cy="144462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B2163D0-8D3C-454C-B1AB-9076954C53E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978443"/>
            <a:ext cx="4572000" cy="2406860"/>
          </a:xfrm>
          <a:custGeom>
            <a:avLst/>
            <a:gdLst>
              <a:gd name="connsiteX0" fmla="*/ 0 w 6096000"/>
              <a:gd name="connsiteY0" fmla="*/ 0 h 2406860"/>
              <a:gd name="connsiteX1" fmla="*/ 6096000 w 6096000"/>
              <a:gd name="connsiteY1" fmla="*/ 0 h 2406860"/>
              <a:gd name="connsiteX2" fmla="*/ 6096000 w 6096000"/>
              <a:gd name="connsiteY2" fmla="*/ 2406860 h 2406860"/>
              <a:gd name="connsiteX3" fmla="*/ 0 w 6096000"/>
              <a:gd name="connsiteY3" fmla="*/ 2406860 h 2406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2406860">
                <a:moveTo>
                  <a:pt x="0" y="0"/>
                </a:moveTo>
                <a:lnTo>
                  <a:pt x="6096000" y="0"/>
                </a:lnTo>
                <a:lnTo>
                  <a:pt x="6096000" y="2406860"/>
                </a:lnTo>
                <a:lnTo>
                  <a:pt x="0" y="240686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0A8BEA62-8C1F-46B3-9121-304480637B3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95304" y="3978658"/>
            <a:ext cx="2415777" cy="769101"/>
          </a:xfrm>
        </p:spPr>
        <p:txBody>
          <a:bodyPr>
            <a:noAutofit/>
          </a:bodyPr>
          <a:lstStyle>
            <a:lvl1pPr marL="0" indent="0">
              <a:buNone/>
              <a:defRPr sz="3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14B7CFDB-1646-4216-AD75-8762EC332C5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95305" y="4940713"/>
            <a:ext cx="2415778" cy="144462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4629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/>
      <p:bldP spid="11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/>
      <p:bldP spid="1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5BF166F-5C59-4BCA-BA3F-89199CCBB5A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8301790" cy="6858000"/>
          </a:xfrm>
          <a:custGeom>
            <a:avLst/>
            <a:gdLst>
              <a:gd name="connsiteX0" fmla="*/ 6045876 w 11069053"/>
              <a:gd name="connsiteY0" fmla="*/ 0 h 6858000"/>
              <a:gd name="connsiteX1" fmla="*/ 11069053 w 11069053"/>
              <a:gd name="connsiteY1" fmla="*/ 0 h 6858000"/>
              <a:gd name="connsiteX2" fmla="*/ 5023177 w 11069053"/>
              <a:gd name="connsiteY2" fmla="*/ 6858000 h 6858000"/>
              <a:gd name="connsiteX3" fmla="*/ 0 w 1106905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69053" h="6858000">
                <a:moveTo>
                  <a:pt x="6045876" y="0"/>
                </a:moveTo>
                <a:lnTo>
                  <a:pt x="11069053" y="0"/>
                </a:lnTo>
                <a:lnTo>
                  <a:pt x="5023177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6116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8D697DA-70E7-4742-A31C-0C3DA513C40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10659" y="0"/>
            <a:ext cx="8133347" cy="6858000"/>
          </a:xfrm>
          <a:custGeom>
            <a:avLst/>
            <a:gdLst>
              <a:gd name="connsiteX0" fmla="*/ 0 w 10844462"/>
              <a:gd name="connsiteY0" fmla="*/ 0 h 6858000"/>
              <a:gd name="connsiteX1" fmla="*/ 4768000 w 10844462"/>
              <a:gd name="connsiteY1" fmla="*/ 0 h 6858000"/>
              <a:gd name="connsiteX2" fmla="*/ 10844462 w 10844462"/>
              <a:gd name="connsiteY2" fmla="*/ 6858000 h 6858000"/>
              <a:gd name="connsiteX3" fmla="*/ 6076462 w 1084446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44462" h="6858000">
                <a:moveTo>
                  <a:pt x="0" y="0"/>
                </a:moveTo>
                <a:lnTo>
                  <a:pt x="4768000" y="0"/>
                </a:lnTo>
                <a:lnTo>
                  <a:pt x="10844462" y="6858000"/>
                </a:lnTo>
                <a:lnTo>
                  <a:pt x="6076462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11409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639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02799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224349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206415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7667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8FC297F-11C3-4308-96F5-34FD8FBB30FA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7FF952-A308-44F0-B3EC-E4DF9ABDF7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8682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920342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BC5C0-15C1-41EB-BD88-5B59D3C54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A9049A-A25C-4534-A438-A2CFD19969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7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906108-F52A-48AC-A495-6C1807E7A8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1AB8F0-C163-41A1-B400-B7E403A59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44473-67AB-4EB3-B944-4EF26EC34C64}" type="datetimeFigureOut">
              <a:rPr lang="en-ID" smtClean="0">
                <a:solidFill>
                  <a:prstClr val="black">
                    <a:tint val="75000"/>
                  </a:prstClr>
                </a:solidFill>
              </a:rPr>
              <a:pPr/>
              <a:t>18/07/2024</a:t>
            </a:fld>
            <a:endParaRPr lang="en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FFD8DF-04B4-45DA-B055-470F8EFC2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FC2E2A-6C88-47B8-B4FE-46CD23F61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17E1E-93DE-4D51-BD4A-E299E555DD88}" type="slidenum">
              <a:rPr lang="en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50562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AC3F1-FCA3-41AE-97AB-55F71447C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53D992-3C62-4C7D-B0CD-4B001A4A5B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9EB840-22EE-4BDB-A1D9-2D2DE43D1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44473-67AB-4EB3-B944-4EF26EC34C64}" type="datetimeFigureOut">
              <a:rPr lang="en-ID" smtClean="0">
                <a:solidFill>
                  <a:prstClr val="black">
                    <a:tint val="75000"/>
                  </a:prstClr>
                </a:solidFill>
              </a:rPr>
              <a:pPr/>
              <a:t>18/07/2024</a:t>
            </a:fld>
            <a:endParaRPr lang="en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937AC3-6C28-4F41-9F0D-9C88888DF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F2B839-FD6A-42B8-A8E9-50CBBAEE3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17E1E-93DE-4D51-BD4A-E299E555DD88}" type="slidenum">
              <a:rPr lang="en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9129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F56C63D-B1A2-4E3B-9187-704816C667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FCF636-7B65-4FBF-BA6A-0540370AE6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53BC36-5991-4090-9D39-312B26B6B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44473-67AB-4EB3-B944-4EF26EC34C64}" type="datetimeFigureOut">
              <a:rPr lang="en-ID" smtClean="0">
                <a:solidFill>
                  <a:prstClr val="black">
                    <a:tint val="75000"/>
                  </a:prstClr>
                </a:solidFill>
              </a:rPr>
              <a:pPr/>
              <a:t>18/07/2024</a:t>
            </a:fld>
            <a:endParaRPr lang="en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5735A9-86EF-48E1-A78C-A8D798831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389C51-4C61-493B-81DE-5CD6F9034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17E1E-93DE-4D51-BD4A-E299E555DD88}" type="slidenum">
              <a:rPr lang="en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211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8FC297F-11C3-4308-96F5-34FD8FBB30FA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7FF952-A308-44F0-B3EC-E4DF9ABDF7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31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8FC297F-11C3-4308-96F5-34FD8FBB30FA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7FF952-A308-44F0-B3EC-E4DF9ABDF7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150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8FC297F-11C3-4308-96F5-34FD8FBB30FA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7FF952-A308-44F0-B3EC-E4DF9ABDF7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271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46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63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19" Type="http://schemas.openxmlformats.org/officeDocument/2006/relationships/slideLayout" Target="../slideLayouts/slideLayout62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4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98FC297F-11C3-4308-96F5-34FD8FBB30FA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57FF952-A308-44F0-B3EC-E4DF9ABDF7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098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  <p:sldLayoutId id="2147483923" r:id="rId12"/>
    <p:sldLayoutId id="2147483927" r:id="rId13"/>
    <p:sldLayoutId id="2147483928" r:id="rId14"/>
    <p:sldLayoutId id="2147483929" r:id="rId15"/>
    <p:sldLayoutId id="2147483930" r:id="rId16"/>
    <p:sldLayoutId id="2147483932" r:id="rId17"/>
    <p:sldLayoutId id="2147483747" r:id="rId18"/>
    <p:sldLayoutId id="2147483748" r:id="rId19"/>
    <p:sldLayoutId id="2147483749" r:id="rId20"/>
    <p:sldLayoutId id="2147483750" r:id="rId21"/>
    <p:sldLayoutId id="2147483753" r:id="rId22"/>
    <p:sldLayoutId id="2147483754" r:id="rId23"/>
    <p:sldLayoutId id="2147483755" r:id="rId24"/>
    <p:sldLayoutId id="2147483756" r:id="rId25"/>
    <p:sldLayoutId id="2147483757" r:id="rId26"/>
    <p:sldLayoutId id="2147483759" r:id="rId27"/>
    <p:sldLayoutId id="2147483763" r:id="rId28"/>
    <p:sldLayoutId id="2147483764" r:id="rId29"/>
    <p:sldLayoutId id="2147483699" r:id="rId30"/>
    <p:sldLayoutId id="2147483723" r:id="rId31"/>
    <p:sldLayoutId id="2147483770" r:id="rId32"/>
    <p:sldLayoutId id="2147483779" r:id="rId33"/>
    <p:sldLayoutId id="2147483789" r:id="rId34"/>
    <p:sldLayoutId id="2147483791" r:id="rId35"/>
    <p:sldLayoutId id="2147483792" r:id="rId36"/>
    <p:sldLayoutId id="2147483840" r:id="rId37"/>
    <p:sldLayoutId id="2147483841" r:id="rId38"/>
    <p:sldLayoutId id="2147483842" r:id="rId39"/>
    <p:sldLayoutId id="2147483825" r:id="rId40"/>
    <p:sldLayoutId id="2147483956" r:id="rId41"/>
    <p:sldLayoutId id="2147483996" r:id="rId42"/>
    <p:sldLayoutId id="2147484031" r:id="rId4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577770-71A3-4BC3-85BB-D1ED7B604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E11ABF-DD40-4163-9117-C023EBDFD5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5BECD8-3877-4EC9-973F-829E661BF9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844473-67AB-4EB3-B944-4EF26EC34C64}" type="datetimeFigureOut">
              <a:rPr lang="en-ID" smtClean="0">
                <a:solidFill>
                  <a:prstClr val="black">
                    <a:tint val="75000"/>
                  </a:prstClr>
                </a:solidFill>
              </a:rPr>
              <a:pPr/>
              <a:t>18/07/2024</a:t>
            </a:fld>
            <a:endParaRPr lang="en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3ACE4D-AD0A-470F-9DD0-EE31E4A7BC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381581-8B03-4473-B83D-F71FC05D65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B17E1E-93DE-4D51-BD4A-E299E555DD88}" type="slidenum">
              <a:rPr lang="en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892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950" r:id="rId16"/>
    <p:sldLayoutId id="2147483951" r:id="rId17"/>
    <p:sldLayoutId id="2147483952" r:id="rId18"/>
    <p:sldLayoutId id="2147483953" r:id="rId19"/>
    <p:sldLayoutId id="2147483954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slideLayout" Target="../slideLayouts/slideLayout41.xml"/><Relationship Id="rId1" Type="http://schemas.openxmlformats.org/officeDocument/2006/relationships/tags" Target="../tags/tag4.xml"/><Relationship Id="rId6" Type="http://schemas.openxmlformats.org/officeDocument/2006/relationships/image" Target="../media/image37.jpeg"/><Relationship Id="rId11" Type="http://schemas.openxmlformats.org/officeDocument/2006/relationships/image" Target="../media/image12.jpeg"/><Relationship Id="rId5" Type="http://schemas.openxmlformats.org/officeDocument/2006/relationships/image" Target="../media/image36.jpeg"/><Relationship Id="rId10" Type="http://schemas.openxmlformats.org/officeDocument/2006/relationships/image" Target="../media/image41.jpeg"/><Relationship Id="rId4" Type="http://schemas.openxmlformats.org/officeDocument/2006/relationships/image" Target="../media/image35.jpeg"/><Relationship Id="rId9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42.jpeg"/><Relationship Id="rId7" Type="http://schemas.openxmlformats.org/officeDocument/2006/relationships/image" Target="../media/image26.jpeg"/><Relationship Id="rId2" Type="http://schemas.openxmlformats.org/officeDocument/2006/relationships/slideLayout" Target="../slideLayouts/slideLayout41.xml"/><Relationship Id="rId1" Type="http://schemas.openxmlformats.org/officeDocument/2006/relationships/tags" Target="../tags/tag5.xml"/><Relationship Id="rId6" Type="http://schemas.openxmlformats.org/officeDocument/2006/relationships/image" Target="../media/image25.jpeg"/><Relationship Id="rId5" Type="http://schemas.openxmlformats.org/officeDocument/2006/relationships/image" Target="../media/image43.png"/><Relationship Id="rId10" Type="http://schemas.openxmlformats.org/officeDocument/2006/relationships/image" Target="../media/image12.jpeg"/><Relationship Id="rId4" Type="http://schemas.openxmlformats.org/officeDocument/2006/relationships/hyperlink" Target="Aku%20Peduli%20Bangsaku,%20Indonesiaku.MP4" TargetMode="External"/><Relationship Id="rId9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44.jpeg"/><Relationship Id="rId7" Type="http://schemas.openxmlformats.org/officeDocument/2006/relationships/image" Target="../media/image28.jpeg"/><Relationship Id="rId2" Type="http://schemas.openxmlformats.org/officeDocument/2006/relationships/slideLayout" Target="../slideLayouts/slideLayout41.xml"/><Relationship Id="rId1" Type="http://schemas.openxmlformats.org/officeDocument/2006/relationships/tags" Target="../tags/tag6.xml"/><Relationship Id="rId6" Type="http://schemas.openxmlformats.org/officeDocument/2006/relationships/image" Target="../media/image26.jpeg"/><Relationship Id="rId11" Type="http://schemas.openxmlformats.org/officeDocument/2006/relationships/image" Target="../media/image47.jpeg"/><Relationship Id="rId5" Type="http://schemas.openxmlformats.org/officeDocument/2006/relationships/image" Target="../media/image25.jpeg"/><Relationship Id="rId10" Type="http://schemas.openxmlformats.org/officeDocument/2006/relationships/image" Target="../media/image46.jpeg"/><Relationship Id="rId4" Type="http://schemas.openxmlformats.org/officeDocument/2006/relationships/image" Target="../media/image45.jpeg"/><Relationship Id="rId9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25.jpeg"/><Relationship Id="rId7" Type="http://schemas.openxmlformats.org/officeDocument/2006/relationships/image" Target="../media/image48.jpeg"/><Relationship Id="rId2" Type="http://schemas.openxmlformats.org/officeDocument/2006/relationships/slideLayout" Target="../slideLayouts/slideLayout41.xml"/><Relationship Id="rId1" Type="http://schemas.openxmlformats.org/officeDocument/2006/relationships/tags" Target="../tags/tag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42.jpeg"/><Relationship Id="rId7" Type="http://schemas.openxmlformats.org/officeDocument/2006/relationships/image" Target="../media/image26.jpeg"/><Relationship Id="rId2" Type="http://schemas.openxmlformats.org/officeDocument/2006/relationships/slideLayout" Target="../slideLayouts/slideLayout41.xml"/><Relationship Id="rId1" Type="http://schemas.openxmlformats.org/officeDocument/2006/relationships/tags" Target="../tags/tag8.xml"/><Relationship Id="rId6" Type="http://schemas.openxmlformats.org/officeDocument/2006/relationships/image" Target="../media/image25.jpeg"/><Relationship Id="rId5" Type="http://schemas.openxmlformats.org/officeDocument/2006/relationships/image" Target="../media/image43.png"/><Relationship Id="rId10" Type="http://schemas.openxmlformats.org/officeDocument/2006/relationships/image" Target="../media/image12.jpeg"/><Relationship Id="rId4" Type="http://schemas.openxmlformats.org/officeDocument/2006/relationships/hyperlink" Target="Aku%20Peduli%20Bangsaku,%20Indonesiaku.MP4" TargetMode="External"/><Relationship Id="rId9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dadally296@gmail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slideLayout" Target="../slideLayouts/slideLayout41.xml"/><Relationship Id="rId1" Type="http://schemas.openxmlformats.org/officeDocument/2006/relationships/tags" Target="../tags/tag9.xml"/><Relationship Id="rId5" Type="http://schemas.openxmlformats.org/officeDocument/2006/relationships/image" Target="../media/image12.jpeg"/><Relationship Id="rId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tif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13" Type="http://schemas.openxmlformats.org/officeDocument/2006/relationships/image" Target="../media/image67.jpeg"/><Relationship Id="rId3" Type="http://schemas.openxmlformats.org/officeDocument/2006/relationships/video" Target="../media/media2.mp4"/><Relationship Id="rId7" Type="http://schemas.openxmlformats.org/officeDocument/2006/relationships/image" Target="../media/image12.jpeg"/><Relationship Id="rId12" Type="http://schemas.openxmlformats.org/officeDocument/2006/relationships/image" Target="../media/image66.jpeg"/><Relationship Id="rId2" Type="http://schemas.microsoft.com/office/2007/relationships/media" Target="../media/media2.mp4"/><Relationship Id="rId1" Type="http://schemas.openxmlformats.org/officeDocument/2006/relationships/tags" Target="../tags/tag10.xml"/><Relationship Id="rId6" Type="http://schemas.openxmlformats.org/officeDocument/2006/relationships/image" Target="../media/image62.png"/><Relationship Id="rId11" Type="http://schemas.openxmlformats.org/officeDocument/2006/relationships/image" Target="../media/image65.jpeg"/><Relationship Id="rId5" Type="http://schemas.openxmlformats.org/officeDocument/2006/relationships/image" Target="../media/image61.png"/><Relationship Id="rId10" Type="http://schemas.openxmlformats.org/officeDocument/2006/relationships/hyperlink" Target="../../../Backup%20Data/dokumen/GOEMELAR/Gugum/BAHAN%20AJAR%20DIKLAT/Diklatpim%20IV/KKK/Belajar%20dari%20tempayan%20dan%20bunga.ppsx" TargetMode="External"/><Relationship Id="rId4" Type="http://schemas.openxmlformats.org/officeDocument/2006/relationships/slideLayout" Target="../slideLayouts/slideLayout41.xml"/><Relationship Id="rId9" Type="http://schemas.openxmlformats.org/officeDocument/2006/relationships/image" Target="../media/image6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5.jpeg"/><Relationship Id="rId12" Type="http://schemas.openxmlformats.org/officeDocument/2006/relationships/image" Target="../media/image20.png"/><Relationship Id="rId2" Type="http://schemas.openxmlformats.org/officeDocument/2006/relationships/slideLayout" Target="../slideLayouts/slideLayout41.xml"/><Relationship Id="rId1" Type="http://schemas.openxmlformats.org/officeDocument/2006/relationships/tags" Target="../tags/tag1.xml"/><Relationship Id="rId6" Type="http://schemas.openxmlformats.org/officeDocument/2006/relationships/image" Target="../media/image14.jpeg"/><Relationship Id="rId11" Type="http://schemas.openxmlformats.org/officeDocument/2006/relationships/image" Target="../media/image19.png"/><Relationship Id="rId5" Type="http://schemas.openxmlformats.org/officeDocument/2006/relationships/image" Target="../media/image13.jpe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4" Type="http://schemas.openxmlformats.org/officeDocument/2006/relationships/image" Target="../media/image12.jpe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hyperlink" Target="../../../Backup%20Data/dokumen/GOEMELAR/Gugum/Film%20Gugum/New%20Folder/bird.exe" TargetMode="External"/><Relationship Id="rId7" Type="http://schemas.openxmlformats.org/officeDocument/2006/relationships/image" Target="../media/image27.jpeg"/><Relationship Id="rId2" Type="http://schemas.openxmlformats.org/officeDocument/2006/relationships/slideLayout" Target="../slideLayouts/slideLayout41.xml"/><Relationship Id="rId1" Type="http://schemas.openxmlformats.org/officeDocument/2006/relationships/tags" Target="../tags/tag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png"/><Relationship Id="rId9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41.xml"/><Relationship Id="rId1" Type="http://schemas.openxmlformats.org/officeDocument/2006/relationships/tags" Target="../tags/tag3.xml"/><Relationship Id="rId6" Type="http://schemas.openxmlformats.org/officeDocument/2006/relationships/image" Target="../media/image25.jpeg"/><Relationship Id="rId5" Type="http://schemas.openxmlformats.org/officeDocument/2006/relationships/image" Target="../media/image12.jpe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http://t1.gstatic.com/images?q=tbn:ANd9GcSQ9ji4W0SAZRuHw3p30xtKySnRSmpXJfhrLVLHazscJfaJAEhj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762000"/>
            <a:ext cx="5943600" cy="390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Google Shape;620;p1"/>
          <p:cNvSpPr txBox="1"/>
          <p:nvPr/>
        </p:nvSpPr>
        <p:spPr>
          <a:xfrm>
            <a:off x="2457451" y="4059060"/>
            <a:ext cx="4171949" cy="1046340"/>
          </a:xfrm>
          <a:prstGeom prst="rect">
            <a:avLst/>
          </a:prstGeom>
          <a:solidFill>
            <a:srgbClr val="FF0000">
              <a:alpha val="6745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fontScale="55000" lnSpcReduction="2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ahoma"/>
              <a:buNone/>
            </a:pPr>
            <a:r>
              <a:rPr lang="en-US" sz="4800" b="1" i="0" u="none" strike="noStrike" cap="none" dirty="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br>
              <a:rPr lang="en-US" sz="4800" b="1" i="0" u="none" strike="noStrike" cap="none" dirty="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</a:br>
            <a:r>
              <a:rPr lang="en-US" sz="4800" b="1" i="0" u="none" strike="noStrike" cap="none" dirty="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INTEGRITAS </a:t>
            </a:r>
            <a:endParaRPr dirty="0"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ahoma"/>
              <a:buNone/>
            </a:pPr>
            <a:r>
              <a:rPr lang="en-US" sz="4800" b="1" i="0" u="none" strike="noStrike" cap="none" dirty="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KEPEMIMPINAN</a:t>
            </a:r>
            <a:endParaRPr dirty="0"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endParaRPr sz="4800" b="1" i="0" u="none" strike="noStrike" cap="none" dirty="0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4" name="Google Shape;619;p1"/>
          <p:cNvPicPr preferRelativeResize="0"/>
          <p:nvPr/>
        </p:nvPicPr>
        <p:blipFill rotWithShape="1">
          <a:blip r:embed="rId3">
            <a:alphaModFix/>
          </a:blip>
          <a:srcRect t="35041" b="39707"/>
          <a:stretch/>
        </p:blipFill>
        <p:spPr>
          <a:xfrm>
            <a:off x="0" y="5105400"/>
            <a:ext cx="9086850" cy="17526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621;p1"/>
          <p:cNvSpPr txBox="1"/>
          <p:nvPr/>
        </p:nvSpPr>
        <p:spPr>
          <a:xfrm>
            <a:off x="1257300" y="232920"/>
            <a:ext cx="6286500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PELATIHAN KEPEMIMPINAN NASIONAL TINGKAT II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PUSLATBANG PKASN LAN , </a:t>
            </a:r>
            <a:r>
              <a:rPr lang="en-US" sz="2000" b="1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MEI</a:t>
            </a:r>
            <a:r>
              <a:rPr lang="en-US" sz="2000" b="1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2024</a:t>
            </a:r>
            <a:endParaRPr sz="2000" b="1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217088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15240" y="6629400"/>
            <a:ext cx="9144000" cy="228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24"/>
          <p:cNvSpPr txBox="1">
            <a:spLocks noChangeArrowheads="1"/>
          </p:cNvSpPr>
          <p:nvPr/>
        </p:nvSpPr>
        <p:spPr bwMode="auto">
          <a:xfrm>
            <a:off x="-11623" y="457201"/>
            <a:ext cx="3522199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id-ID" altLang="en-US" sz="2800" b="1" i="1" dirty="0">
                <a:latin typeface="Comic Sans MS" pitchFamily="66" charset="0"/>
              </a:rPr>
              <a:t>Saatnya sekarang </a:t>
            </a:r>
          </a:p>
          <a:p>
            <a:r>
              <a:rPr lang="id-ID" altLang="en-US" sz="2400" b="1" i="1" dirty="0">
                <a:solidFill>
                  <a:srgbClr val="C00000"/>
                </a:solidFill>
                <a:latin typeface="Comic Sans MS" pitchFamily="66" charset="0"/>
              </a:rPr>
              <a:t>Melakukan</a:t>
            </a:r>
            <a:r>
              <a:rPr lang="en-US" altLang="en-US" sz="2400" b="1" i="1" dirty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id-ID" altLang="en-US" sz="2400" b="1" i="1" dirty="0">
                <a:solidFill>
                  <a:srgbClr val="C00000"/>
                </a:solidFill>
                <a:latin typeface="Comic Sans MS" pitchFamily="66" charset="0"/>
              </a:rPr>
              <a:t>perubahan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510320" y="766470"/>
            <a:ext cx="5528637" cy="101566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id-ID" sz="28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id-ID" sz="3200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...</a:t>
            </a:r>
            <a:r>
              <a:rPr lang="id-ID" sz="2800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untuk mewujudkan MIMPI </a:t>
            </a:r>
            <a:r>
              <a:rPr lang="id-ID" sz="28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KITA</a:t>
            </a:r>
            <a:endParaRPr lang="en-US" sz="28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7" name="Picture 6" descr="C:\Users\user\Desktop\ceria beragam dari senyum 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04" y="1980816"/>
            <a:ext cx="2046288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40" descr="C:\Users\user\Desktop\foto20111004182658-new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7507" y="2037042"/>
            <a:ext cx="2014537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9" descr="C:\Users\user\Desktop\perumahan-murah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288" y="2037044"/>
            <a:ext cx="2016125" cy="165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45" descr="C:\Users\user\Desktop\lancar-28.jpeg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887" y="4198494"/>
            <a:ext cx="2009775" cy="1440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38" descr="C:\Users\user\Desktop\hhj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43" y="4207808"/>
            <a:ext cx="2089151" cy="1430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44" descr="C:\Users\user\Desktop\imgvisionvalues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285" y="4170693"/>
            <a:ext cx="2017712" cy="1468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http://cdn.metrotvnews.com/dynamic/content/2014/10/27/310702/a2.jpg?w=70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5819" y="1980818"/>
            <a:ext cx="2016125" cy="165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://nustaffsite.gunadarma.ac.id/blog/ati/files/2008/05/papua-3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892" y="4198494"/>
            <a:ext cx="2016125" cy="1440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C:\Users\chusni thamrin\Pictures\nasionalisme\header_indonesia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5943600"/>
            <a:ext cx="9144000" cy="914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5" name="TextBox 34"/>
          <p:cNvSpPr txBox="1"/>
          <p:nvPr/>
        </p:nvSpPr>
        <p:spPr>
          <a:xfrm>
            <a:off x="3980551" y="6110991"/>
            <a:ext cx="29061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 Symbol" pitchFamily="34" charset="0"/>
                <a:ea typeface="Segoe UI Symbol" pitchFamily="34" charset="0"/>
              </a:rPr>
              <a:t>do something better for</a:t>
            </a:r>
            <a:endParaRPr lang="en-GB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egoe UI Symbol" pitchFamily="34" charset="0"/>
              <a:ea typeface="Segoe UI Symbo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41417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4" descr="Paperclip_note-788x1320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43"/>
          <a:stretch>
            <a:fillRect/>
          </a:stretch>
        </p:blipFill>
        <p:spPr bwMode="auto">
          <a:xfrm rot="-515429">
            <a:off x="573128" y="1465001"/>
            <a:ext cx="7662863" cy="4227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 rot="21083901">
            <a:off x="1699607" y="1799447"/>
            <a:ext cx="5399368" cy="1938992"/>
          </a:xfrm>
          <a:prstGeom prst="rect">
            <a:avLst/>
          </a:prstGeom>
          <a:noFill/>
          <a:scene3d>
            <a:camera prst="perspectiveRelaxed"/>
            <a:lightRig rig="threePt" dir="t"/>
          </a:scene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APA ITU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INTEGRITAS?</a:t>
            </a:r>
          </a:p>
        </p:txBody>
      </p:sp>
      <p:pic>
        <p:nvPicPr>
          <p:cNvPr id="12" name="Picture 2" descr="C:\NR-Data-Komputer\Kumpulan Buku-NR\Bk Kepemimpinan GG\KARIKATUR\Scan27 07-07-30 1250.tif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70892">
            <a:off x="2963446" y="3426589"/>
            <a:ext cx="2924699" cy="1973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https://encrypted-tbn2.gstatic.com/images?q=tbn:ANd9GcQ-yrdgMNn1NA6NJgzX5Ker9doOsg3lQBrx-R8Nd3We3_INLi1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43200" cy="137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://3.bp.blogspot.com/-vzsTZ653a6Q/U0Pn1oo6tGI/AAAAAAAAI3k/gm9aeBDZM1s/s1600/IntegrityGracianInd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708" y="2481"/>
            <a:ext cx="2374692" cy="136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https://encrypted-tbn3.gstatic.com/images?q=tbn:ANd9GcRXp8fKDXrTxxrwa3hocIiACwp_KDko5ugYLx7M7c542UXpnwQ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0"/>
            <a:ext cx="1981200" cy="137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https://encrypted-tbn0.gstatic.com/images?q=tbn:ANd9GcRMCgno7xPtSJm6Ph8wYmHmw0UUs1vVKOn4KYj1znn5bJmFAAQLLQ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1" y="2481"/>
            <a:ext cx="2043332" cy="136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C:\Users\chusni thamrin\Pictures\nasionalisme\header_indonesia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0" y="6096001"/>
            <a:ext cx="9144000" cy="761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TextBox 17"/>
          <p:cNvSpPr txBox="1"/>
          <p:nvPr/>
        </p:nvSpPr>
        <p:spPr>
          <a:xfrm>
            <a:off x="3827069" y="6229290"/>
            <a:ext cx="29061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 Symbol" pitchFamily="34" charset="0"/>
                <a:ea typeface="Segoe UI Symbol" pitchFamily="34" charset="0"/>
              </a:rPr>
              <a:t>do something better for</a:t>
            </a:r>
            <a:endParaRPr lang="en-GB" sz="20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egoe UI Symbol" pitchFamily="34" charset="0"/>
              <a:ea typeface="Segoe UI Symbo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91698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73EDE753-AC5A-5949-8193-3A4EE1F61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5" y="1"/>
            <a:ext cx="9116291" cy="1325563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</a:rPr>
              <a:t>Permenpan</a:t>
            </a:r>
            <a:r>
              <a:rPr lang="en-US" sz="2800" b="1" dirty="0">
                <a:solidFill>
                  <a:schemeClr val="bg1"/>
                </a:solidFill>
              </a:rPr>
              <a:t> 38 </a:t>
            </a:r>
            <a:r>
              <a:rPr lang="en-US" sz="2800" b="1" dirty="0" err="1">
                <a:solidFill>
                  <a:schemeClr val="bg1"/>
                </a:solidFill>
              </a:rPr>
              <a:t>tahun</a:t>
            </a:r>
            <a:r>
              <a:rPr lang="en-US" sz="2800" b="1" dirty="0">
                <a:solidFill>
                  <a:schemeClr val="bg1"/>
                </a:solidFill>
              </a:rPr>
              <a:t> 2017 </a:t>
            </a:r>
            <a:r>
              <a:rPr lang="en-US" sz="2800" b="1" dirty="0" err="1">
                <a:solidFill>
                  <a:schemeClr val="bg1"/>
                </a:solidFill>
              </a:rPr>
              <a:t>tentang</a:t>
            </a:r>
            <a:r>
              <a:rPr lang="en-US" sz="2800" b="1" dirty="0">
                <a:solidFill>
                  <a:schemeClr val="bg1"/>
                </a:solidFill>
              </a:rPr>
              <a:t> Standard </a:t>
            </a:r>
            <a:r>
              <a:rPr lang="en-US" sz="2800" b="1" dirty="0" err="1">
                <a:solidFill>
                  <a:schemeClr val="bg1"/>
                </a:solidFill>
              </a:rPr>
              <a:t>Kompetensi</a:t>
            </a:r>
            <a:r>
              <a:rPr lang="en-US" sz="2800" b="1" dirty="0">
                <a:solidFill>
                  <a:schemeClr val="bg1"/>
                </a:solidFill>
              </a:rPr>
              <a:t> PNS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4-12 Mar 2014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rsoegiharto@Diklat TOF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2B33A-4AEF-4FC2-AD2B-6F8A9C1A00EB}" type="slidenum">
              <a:rPr lang="en-US" smtClean="0"/>
              <a:t>12</a:t>
            </a:fld>
            <a:endParaRPr lang="en-US"/>
          </a:p>
        </p:txBody>
      </p:sp>
      <p:pic>
        <p:nvPicPr>
          <p:cNvPr id="6" name="Picture 4" descr="C:\Users\chusni thamrin\Pictures\nasionalisme\header_indonesi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096001"/>
            <a:ext cx="9144000" cy="761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3896404" y="6229290"/>
            <a:ext cx="29061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 Symbol" pitchFamily="34" charset="0"/>
                <a:ea typeface="Segoe UI Symbol" pitchFamily="34" charset="0"/>
              </a:rPr>
              <a:t>do something better for</a:t>
            </a:r>
            <a:endParaRPr lang="en-GB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egoe UI Symbol" pitchFamily="34" charset="0"/>
              <a:ea typeface="Segoe UI Symbol" pitchFamily="34" charset="0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593A31AB-94C4-E44B-B8FC-00EF7B9FA3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1301936"/>
              </p:ext>
            </p:extLst>
          </p:nvPr>
        </p:nvGraphicFramePr>
        <p:xfrm>
          <a:off x="228600" y="1855137"/>
          <a:ext cx="8534400" cy="43711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8273">
                  <a:extLst>
                    <a:ext uri="{9D8B030D-6E8A-4147-A177-3AD203B41FA5}">
                      <a16:colId xmlns:a16="http://schemas.microsoft.com/office/drawing/2014/main" val="1265335138"/>
                    </a:ext>
                  </a:extLst>
                </a:gridCol>
                <a:gridCol w="5636127">
                  <a:extLst>
                    <a:ext uri="{9D8B030D-6E8A-4147-A177-3AD203B41FA5}">
                      <a16:colId xmlns:a16="http://schemas.microsoft.com/office/drawing/2014/main" val="1888498505"/>
                    </a:ext>
                  </a:extLst>
                </a:gridCol>
              </a:tblGrid>
              <a:tr h="622081">
                <a:tc>
                  <a:txBody>
                    <a:bodyPr/>
                    <a:lstStyle/>
                    <a:p>
                      <a:r>
                        <a:rPr lang="en-US" sz="2400" noProof="1">
                          <a:solidFill>
                            <a:schemeClr val="tx1"/>
                          </a:solidFill>
                        </a:rPr>
                        <a:t>Kompetensi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noProof="1">
                          <a:solidFill>
                            <a:schemeClr val="tx1"/>
                          </a:solidFill>
                        </a:rPr>
                        <a:t>Deskripsi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930029"/>
                  </a:ext>
                </a:extLst>
              </a:tr>
              <a:tr h="3482258">
                <a:tc>
                  <a:txBody>
                    <a:bodyPr/>
                    <a:lstStyle/>
                    <a:p>
                      <a:r>
                        <a:rPr lang="en-US" sz="3600" noProof="1"/>
                        <a:t>Integritas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2400" noProof="1"/>
                        <a:t>Konsisten berperilaku selaras dengan nilai, norma dan/atau etika organisasi, dan jujur dalam hubungan dengan manajemen, rekan kerja, bawahan langsung, dan pemangku kepentingan, menciptakan budaya etika tinggi, bertanggungjawab atas tindakan atau keputusan beserta risiko yang menyertainya. </a:t>
                      </a:r>
                    </a:p>
                    <a:p>
                      <a:endParaRPr lang="en-US" sz="2400" noProof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86272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4181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C:\Users\chusni thamrin\Pictures\nasionalisme\header_indonesi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096001"/>
            <a:ext cx="9144000" cy="761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3896404" y="6229290"/>
            <a:ext cx="29061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 Symbol" pitchFamily="34" charset="0"/>
                <a:ea typeface="Segoe UI Symbol" pitchFamily="34" charset="0"/>
              </a:rPr>
              <a:t>do something better for</a:t>
            </a:r>
            <a:endParaRPr lang="en-GB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egoe UI Symbol" pitchFamily="34" charset="0"/>
              <a:ea typeface="Segoe UI Symbol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709B393-1731-9342-9597-4DCD9FFEA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764" y="1"/>
            <a:ext cx="8991600" cy="777875"/>
          </a:xfrm>
        </p:spPr>
        <p:txBody>
          <a:bodyPr/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Standard </a:t>
            </a:r>
            <a:r>
              <a:rPr lang="en-US" sz="3600" dirty="0" err="1">
                <a:solidFill>
                  <a:schemeClr val="bg1"/>
                </a:solidFill>
              </a:rPr>
              <a:t>Integritas</a:t>
            </a:r>
            <a:r>
              <a:rPr lang="en-US" sz="3600" dirty="0">
                <a:solidFill>
                  <a:schemeClr val="bg1"/>
                </a:solidFill>
              </a:rPr>
              <a:t> JPT </a:t>
            </a:r>
            <a:r>
              <a:rPr lang="en-US" sz="3600" dirty="0" err="1">
                <a:solidFill>
                  <a:schemeClr val="bg1"/>
                </a:solidFill>
              </a:rPr>
              <a:t>Pratama</a:t>
            </a:r>
            <a:endParaRPr lang="en-US" sz="3600" dirty="0">
              <a:solidFill>
                <a:schemeClr val="bg1"/>
              </a:solidFill>
            </a:endParaRP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0276BE9D-92CF-8943-B609-BC2B58E39D70}"/>
              </a:ext>
            </a:extLst>
          </p:cNvPr>
          <p:cNvGraphicFramePr>
            <a:graphicFrameLocks noGrp="1"/>
          </p:cNvGraphicFramePr>
          <p:nvPr/>
        </p:nvGraphicFramePr>
        <p:xfrm>
          <a:off x="1" y="911166"/>
          <a:ext cx="9109363" cy="53902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0419">
                  <a:extLst>
                    <a:ext uri="{9D8B030D-6E8A-4147-A177-3AD203B41FA5}">
                      <a16:colId xmlns:a16="http://schemas.microsoft.com/office/drawing/2014/main" val="585233059"/>
                    </a:ext>
                  </a:extLst>
                </a:gridCol>
                <a:gridCol w="7968944">
                  <a:extLst>
                    <a:ext uri="{9D8B030D-6E8A-4147-A177-3AD203B41FA5}">
                      <a16:colId xmlns:a16="http://schemas.microsoft.com/office/drawing/2014/main" val="897124729"/>
                    </a:ext>
                  </a:extLst>
                </a:gridCol>
              </a:tblGrid>
              <a:tr h="718026">
                <a:tc>
                  <a:txBody>
                    <a:bodyPr/>
                    <a:lstStyle/>
                    <a:p>
                      <a:r>
                        <a:rPr lang="en-US" sz="2800" noProof="1"/>
                        <a:t>Level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noProof="1"/>
                        <a:t>Deskripsi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8035210"/>
                  </a:ext>
                </a:extLst>
              </a:tr>
              <a:tr h="742645">
                <a:tc>
                  <a:txBody>
                    <a:bodyPr/>
                    <a:lstStyle/>
                    <a:p>
                      <a:pPr algn="ctr"/>
                      <a:r>
                        <a:rPr lang="en-US" sz="3200" b="1" noProof="1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2000" kern="1200" noProof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Mampu bertindak sesuai nilai, norma etika organisasi dalam kapasitas pribadi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6438604"/>
                  </a:ext>
                </a:extLst>
              </a:tr>
              <a:tr h="742645">
                <a:tc>
                  <a:txBody>
                    <a:bodyPr/>
                    <a:lstStyle/>
                    <a:p>
                      <a:pPr algn="ctr"/>
                      <a:r>
                        <a:rPr lang="en-US" sz="3200" b="1" noProof="1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2000" kern="1200" noProof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Mampu mengingatkan, mengajak rekan kerja untuk bertindak sesuai nilai, norma, dan etika organisasi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3663213"/>
                  </a:ext>
                </a:extLst>
              </a:tr>
              <a:tr h="1072709">
                <a:tc>
                  <a:txBody>
                    <a:bodyPr/>
                    <a:lstStyle/>
                    <a:p>
                      <a:pPr algn="ctr"/>
                      <a:r>
                        <a:rPr lang="en-US" sz="3200" b="1" noProof="1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2000" kern="1200" noProof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Mampu memastikan, menanamkan keyakinan bersama agar anggota yang dipimpin bertindak sesuai nilai, norma, dan etika organisasi, dalam lingkup formal </a:t>
                      </a:r>
                      <a:endParaRPr lang="en-US" sz="2000" b="1" noProof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3768121"/>
                  </a:ext>
                </a:extLst>
              </a:tr>
              <a:tr h="915221">
                <a:tc>
                  <a:txBody>
                    <a:bodyPr/>
                    <a:lstStyle/>
                    <a:p>
                      <a:pPr algn="ctr"/>
                      <a:r>
                        <a:rPr lang="en-US" sz="3200" b="1" noProof="1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ID" sz="2800" b="1" noProof="1">
                          <a:solidFill>
                            <a:schemeClr val="dk1"/>
                          </a:solidFill>
                        </a:rPr>
                        <a:t>Mampu menciptakan situasi kerja yang mendorong kepatuhan pada nilai, norma, dan etika organisasi </a:t>
                      </a:r>
                      <a:endParaRPr lang="en-ID" sz="2800" b="1" noProof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93210"/>
                  </a:ext>
                </a:extLst>
              </a:tr>
              <a:tr h="742645">
                <a:tc>
                  <a:txBody>
                    <a:bodyPr/>
                    <a:lstStyle/>
                    <a:p>
                      <a:pPr algn="ctr"/>
                      <a:r>
                        <a:rPr lang="en-US" sz="3200" b="1" noProof="1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2000" kern="1200" noProof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Mampu menjadi </a:t>
                      </a:r>
                      <a:r>
                        <a:rPr lang="en-ID" sz="2000" i="1" kern="1200" noProof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role model </a:t>
                      </a:r>
                      <a:r>
                        <a:rPr lang="en-ID" sz="2000" kern="1200" noProof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dalam penerapan standar keadilan dan etika di tingkat nasional </a:t>
                      </a:r>
                      <a:endParaRPr lang="en-US" sz="2000" b="1" noProof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15235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0465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C:\Users\chusni thamrin\Pictures\nasionalisme\header_indonesi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096001"/>
            <a:ext cx="9144000" cy="761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3896404" y="6229290"/>
            <a:ext cx="29061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 Symbol" pitchFamily="34" charset="0"/>
                <a:ea typeface="Segoe UI Symbol" pitchFamily="34" charset="0"/>
              </a:rPr>
              <a:t>do something better for</a:t>
            </a:r>
            <a:endParaRPr lang="en-GB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egoe UI Symbol" pitchFamily="34" charset="0"/>
              <a:ea typeface="Segoe UI Symbol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A06DB01-8CA1-A141-8B91-F52E7CCC4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991600" cy="662781"/>
          </a:xfrm>
        </p:spPr>
        <p:txBody>
          <a:bodyPr>
            <a:normAutofit fontScale="90000"/>
          </a:bodyPr>
          <a:lstStyle/>
          <a:p>
            <a:pPr algn="ctr"/>
            <a:br>
              <a:rPr lang="en-US" b="1" dirty="0"/>
            </a:br>
            <a:r>
              <a:rPr lang="en-US" b="1" dirty="0" err="1"/>
              <a:t>Indikator</a:t>
            </a:r>
            <a:r>
              <a:rPr lang="en-US" b="1" dirty="0"/>
              <a:t> </a:t>
            </a:r>
            <a:r>
              <a:rPr lang="en-US" b="1" dirty="0" err="1"/>
              <a:t>perilaku</a:t>
            </a:r>
            <a:r>
              <a:rPr lang="en-US" b="1" dirty="0"/>
              <a:t> </a:t>
            </a:r>
            <a:r>
              <a:rPr lang="en-US" b="1" dirty="0" err="1"/>
              <a:t>Integritas</a:t>
            </a:r>
            <a:r>
              <a:rPr lang="en-US" b="1" dirty="0"/>
              <a:t> level 4</a:t>
            </a: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E8210B9D-C186-D842-BF31-A5FCF2A4254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" y="1281546"/>
          <a:ext cx="9137073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37073">
                  <a:extLst>
                    <a:ext uri="{9D8B030D-6E8A-4147-A177-3AD203B41FA5}">
                      <a16:colId xmlns:a16="http://schemas.microsoft.com/office/drawing/2014/main" val="2310956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81679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635000" indent="-582613">
                        <a:tabLst/>
                      </a:pPr>
                      <a:r>
                        <a:rPr lang="en-ID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4.1. </a:t>
                      </a:r>
                      <a:r>
                        <a:rPr lang="en-ID" sz="2400" b="1" kern="1200" noProof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Menciptakan situasi kerja yang mendorong seluruh pemangku kepentingan mematuhi nilai, norma, dan etika organisasi dalam segala situasi dan kondisi. </a:t>
                      </a:r>
                    </a:p>
                    <a:p>
                      <a:pPr marL="635000" indent="-582613">
                        <a:tabLst/>
                      </a:pPr>
                      <a:endParaRPr lang="en-ID" sz="2400" b="1" noProof="1">
                        <a:effectLst/>
                      </a:endParaRPr>
                    </a:p>
                    <a:p>
                      <a:pPr marL="635000" indent="-582613">
                        <a:tabLst/>
                      </a:pPr>
                      <a:r>
                        <a:rPr lang="en-ID" sz="2400" b="1" kern="1200" noProof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4.2. Mendukung dan menerapkan prinsip moral dan standar etika yang tinggi, serta berani menanggung konsekuensinya. </a:t>
                      </a:r>
                    </a:p>
                    <a:p>
                      <a:pPr marL="635000" indent="-582613">
                        <a:tabLst/>
                      </a:pPr>
                      <a:endParaRPr lang="en-ID" sz="2400" b="1" noProof="1">
                        <a:effectLst/>
                      </a:endParaRPr>
                    </a:p>
                    <a:p>
                      <a:pPr marL="635000" indent="-582613">
                        <a:tabLst/>
                      </a:pPr>
                      <a:r>
                        <a:rPr lang="en-ID" sz="2400" b="1" kern="1200" noProof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4.3. Berani melakukan koreksi atau mengambil tindakan atas penyimpangan kode etik/nilai-nilai yang dilakukan oleh orang lain, pada tataran lingkup kerja setingkat instansi meskipun ada resiko</a:t>
                      </a:r>
                      <a:r>
                        <a:rPr lang="en-ID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endParaRPr lang="en-ID" sz="2400" dirty="0">
                        <a:effectLst/>
                      </a:endParaRPr>
                    </a:p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74241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9767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://www.ibccogca.org/.a/6a0148c81cfc73970c01a73d7a8063970d-p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0" y="1371600"/>
            <a:ext cx="4540770" cy="2522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encrypted-tbn3.gstatic.com/images?q=tbn:ANd9GcSr_QjhzJbycB4i59JoodWWUYAtOVK7JuUaQGazLlVZzfbvCI7IF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240" y="1407826"/>
            <a:ext cx="4565190" cy="248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s://encrypted-tbn2.gstatic.com/images?q=tbn:ANd9GcQ-yrdgMNn1NA6NJgzX5Ker9doOsg3lQBrx-R8Nd3We3_INLi1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43200" cy="137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://3.bp.blogspot.com/-vzsTZ653a6Q/U0Pn1oo6tGI/AAAAAAAAI3k/gm9aeBDZM1s/s1600/IntegrityGracianInd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708" y="2481"/>
            <a:ext cx="2374692" cy="136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https://encrypted-tbn0.gstatic.com/images?q=tbn:ANd9GcRMCgno7xPtSJm6Ph8wYmHmw0UUs1vVKOn4KYj1znn5bJmFAAQLLQ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1" y="2481"/>
            <a:ext cx="2043332" cy="136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 descr="https://encrypted-tbn3.gstatic.com/images?q=tbn:ANd9GcRXp8fKDXrTxxrwa3hocIiACwp_KDko5ugYLx7M7c542UXpnwQ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0"/>
            <a:ext cx="1981200" cy="137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/>
          <p:cNvSpPr/>
          <p:nvPr/>
        </p:nvSpPr>
        <p:spPr>
          <a:xfrm>
            <a:off x="0" y="301080"/>
            <a:ext cx="8806912" cy="769441"/>
          </a:xfrm>
          <a:prstGeom prst="rect">
            <a:avLst/>
          </a:prstGeom>
          <a:noFill/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INTEGRITAS</a:t>
            </a:r>
            <a:endParaRPr lang="en-US" sz="4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17" name="Picture 4" descr="C:\Users\chusni thamrin\Pictures\nasionalisme\header_indonesia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6096001"/>
            <a:ext cx="9144000" cy="761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TextBox 17"/>
          <p:cNvSpPr txBox="1"/>
          <p:nvPr/>
        </p:nvSpPr>
        <p:spPr>
          <a:xfrm>
            <a:off x="3827069" y="6229290"/>
            <a:ext cx="29061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 Symbol" pitchFamily="34" charset="0"/>
                <a:ea typeface="Segoe UI Symbol" pitchFamily="34" charset="0"/>
              </a:rPr>
              <a:t>do something better for</a:t>
            </a:r>
            <a:endParaRPr lang="en-GB" sz="20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egoe UI Symbol" pitchFamily="34" charset="0"/>
              <a:ea typeface="Segoe UI Symbol" pitchFamily="34" charset="0"/>
            </a:endParaRPr>
          </a:p>
        </p:txBody>
      </p:sp>
      <p:pic>
        <p:nvPicPr>
          <p:cNvPr id="19" name="Picture 4" descr="https://encrypted-tbn0.gstatic.com/images?q=tbn:ANd9GcSfaS0i2xCw3askbDJsny8Uh5KMIP-bVZdqZli2OTEvEiuiQsBI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722" y="3950944"/>
            <a:ext cx="4515210" cy="2164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https://encrypted-tbn1.gstatic.com/images?q=tbn:ANd9GcSIUWR9ZPFd0NCdoygMchATjq-fMDhuv370o76pdy7v99J4kKHI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980" y="3893852"/>
            <a:ext cx="4644702" cy="2278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-9527" y="1370858"/>
            <a:ext cx="4556010" cy="249445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4521457" y="1352342"/>
            <a:ext cx="4608476" cy="249445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-17147" y="3819082"/>
            <a:ext cx="4556010" cy="235311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4537708" y="3819081"/>
            <a:ext cx="4606292" cy="229662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37335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1" grpId="0" animBg="1"/>
      <p:bldP spid="23" grpId="0" animBg="1"/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15240" y="6629400"/>
            <a:ext cx="9144000" cy="228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https://encrypted-tbn2.gstatic.com/images?q=tbn:ANd9GcQ-yrdgMNn1NA6NJgzX5Ker9doOsg3lQBrx-R8Nd3We3_INLi1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43200" cy="137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://3.bp.blogspot.com/-vzsTZ653a6Q/U0Pn1oo6tGI/AAAAAAAAI3k/gm9aeBDZM1s/s1600/IntegrityGracianIn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708" y="2481"/>
            <a:ext cx="2374692" cy="136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https://encrypted-tbn3.gstatic.com/images?q=tbn:ANd9GcRXp8fKDXrTxxrwa3hocIiACwp_KDko5ugYLx7M7c542UXpnwQ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0"/>
            <a:ext cx="1981200" cy="137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https://encrypted-tbn0.gstatic.com/images?q=tbn:ANd9GcRMCgno7xPtSJm6Ph8wYmHmw0UUs1vVKOn4KYj1znn5bJmFAAQLLQ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1" y="2481"/>
            <a:ext cx="2043332" cy="136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/>
          <p:cNvSpPr/>
          <p:nvPr/>
        </p:nvSpPr>
        <p:spPr>
          <a:xfrm>
            <a:off x="0" y="301080"/>
            <a:ext cx="8806912" cy="769441"/>
          </a:xfrm>
          <a:prstGeom prst="rect">
            <a:avLst/>
          </a:prstGeom>
          <a:noFill/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INTEGRITAS</a:t>
            </a:r>
            <a:endParaRPr lang="en-US" sz="4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19" name="Picture 8" descr="http://www.towards2020.org/images/stories/integritas.jpg2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7" t="2695" b="4165"/>
          <a:stretch/>
        </p:blipFill>
        <p:spPr bwMode="auto">
          <a:xfrm>
            <a:off x="15240" y="1295400"/>
            <a:ext cx="9114692" cy="544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Google Shape;915;p13"/>
          <p:cNvPicPr preferRelativeResize="0">
            <a:picLocks/>
          </p:cNvPicPr>
          <p:nvPr/>
        </p:nvPicPr>
        <p:blipFill rotWithShape="1">
          <a:blip r:embed="rId8">
            <a:alphaModFix/>
          </a:blip>
          <a:srcRect l="1844" t="18170" r="20106" b="5681"/>
          <a:stretch/>
        </p:blipFill>
        <p:spPr>
          <a:xfrm>
            <a:off x="7075118" y="8744"/>
            <a:ext cx="2054814" cy="1360374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53040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4" descr="Paperclip_note-788x1320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43"/>
          <a:stretch>
            <a:fillRect/>
          </a:stretch>
        </p:blipFill>
        <p:spPr bwMode="auto">
          <a:xfrm rot="-515429">
            <a:off x="573128" y="1465001"/>
            <a:ext cx="7662863" cy="4227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 rot="21083901">
            <a:off x="1699607" y="1584003"/>
            <a:ext cx="5399368" cy="2369880"/>
          </a:xfrm>
          <a:prstGeom prst="rect">
            <a:avLst/>
          </a:prstGeom>
          <a:noFill/>
          <a:scene3d>
            <a:camera prst="perspectiveRelaxed"/>
            <a:lightRig rig="threePt" dir="t"/>
          </a:scene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APA ITU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INTEGRITAS KEPEMIMPINAN</a:t>
            </a:r>
            <a:r>
              <a:rPr lang="en-US" sz="60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?</a:t>
            </a:r>
          </a:p>
        </p:txBody>
      </p:sp>
      <p:pic>
        <p:nvPicPr>
          <p:cNvPr id="12" name="Picture 2" descr="C:\NR-Data-Komputer\Kumpulan Buku-NR\Bk Kepemimpinan GG\KARIKATUR\Scan27 07-07-30 1250.tif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70892">
            <a:off x="2963446" y="3426589"/>
            <a:ext cx="2924699" cy="197302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https://encrypted-tbn2.gstatic.com/images?q=tbn:ANd9GcQ-yrdgMNn1NA6NJgzX5Ker9doOsg3lQBrx-R8Nd3We3_INLi1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43200" cy="137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://3.bp.blogspot.com/-vzsTZ653a6Q/U0Pn1oo6tGI/AAAAAAAAI3k/gm9aeBDZM1s/s1600/IntegrityGracianInd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708" y="2481"/>
            <a:ext cx="2374692" cy="136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https://encrypted-tbn3.gstatic.com/images?q=tbn:ANd9GcRXp8fKDXrTxxrwa3hocIiACwp_KDko5ugYLx7M7c542UXpnwQ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0"/>
            <a:ext cx="1981200" cy="137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https://encrypted-tbn0.gstatic.com/images?q=tbn:ANd9GcRMCgno7xPtSJm6Ph8wYmHmw0UUs1vVKOn4KYj1znn5bJmFAAQLLQ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1" y="2481"/>
            <a:ext cx="2043332" cy="136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C:\Users\chusni thamrin\Pictures\nasionalisme\header_indonesia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0" y="6096001"/>
            <a:ext cx="9144000" cy="761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TextBox 17"/>
          <p:cNvSpPr txBox="1"/>
          <p:nvPr/>
        </p:nvSpPr>
        <p:spPr>
          <a:xfrm>
            <a:off x="3827069" y="6229290"/>
            <a:ext cx="29061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 Symbol" pitchFamily="34" charset="0"/>
                <a:ea typeface="Segoe UI Symbol" pitchFamily="34" charset="0"/>
              </a:rPr>
              <a:t>do something better for</a:t>
            </a:r>
            <a:endParaRPr lang="en-GB" sz="20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egoe UI Symbol" pitchFamily="34" charset="0"/>
              <a:ea typeface="Segoe UI Symbo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25157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3937868"/>
            <a:ext cx="8458201" cy="2554545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/>
              <a:t>Integritas</a:t>
            </a:r>
            <a:r>
              <a:rPr lang="en-US" sz="1600" b="1" dirty="0"/>
              <a:t> </a:t>
            </a:r>
            <a:r>
              <a:rPr lang="en-US" sz="1600" b="1" dirty="0" err="1"/>
              <a:t>terwujud</a:t>
            </a:r>
            <a:r>
              <a:rPr lang="en-US" sz="1600" b="1" dirty="0"/>
              <a:t> </a:t>
            </a:r>
            <a:r>
              <a:rPr lang="en-US" sz="1600" b="1" dirty="0" err="1"/>
              <a:t>pada</a:t>
            </a:r>
            <a:r>
              <a:rPr lang="en-US" sz="1600" b="1" dirty="0"/>
              <a:t> </a:t>
            </a:r>
            <a:r>
              <a:rPr lang="en-US" sz="1600" b="1" dirty="0" err="1"/>
              <a:t>seorang</a:t>
            </a:r>
            <a:r>
              <a:rPr lang="en-US" sz="1600" b="1" dirty="0"/>
              <a:t> </a:t>
            </a:r>
            <a:r>
              <a:rPr lang="en-US" sz="1600" b="1" dirty="0" err="1"/>
              <a:t>pemimpin</a:t>
            </a:r>
            <a:r>
              <a:rPr lang="en-US" sz="1600" b="1" dirty="0"/>
              <a:t> </a:t>
            </a:r>
            <a:r>
              <a:rPr lang="en-US" sz="1600" b="1" dirty="0" err="1"/>
              <a:t>berbicara</a:t>
            </a:r>
            <a:r>
              <a:rPr lang="en-US" sz="1600" b="1" dirty="0"/>
              <a:t>, </a:t>
            </a:r>
            <a:r>
              <a:rPr lang="en-US" sz="1600" b="1" dirty="0" err="1"/>
              <a:t>mengarahkan</a:t>
            </a:r>
            <a:r>
              <a:rPr lang="en-US" sz="1600" b="1" dirty="0"/>
              <a:t> </a:t>
            </a:r>
            <a:r>
              <a:rPr lang="en-US" sz="1600" b="1" dirty="0" err="1"/>
              <a:t>dan</a:t>
            </a:r>
            <a:r>
              <a:rPr lang="en-US" sz="1600" b="1" dirty="0"/>
              <a:t> </a:t>
            </a:r>
            <a:r>
              <a:rPr lang="en-US" sz="1600" b="1" dirty="0" err="1"/>
              <a:t>bereaksi</a:t>
            </a:r>
            <a:r>
              <a:rPr lang="en-US" sz="1600" b="1" dirty="0"/>
              <a:t> </a:t>
            </a:r>
            <a:r>
              <a:rPr lang="en-US" sz="1600" b="1" dirty="0" err="1"/>
              <a:t>terhadap</a:t>
            </a:r>
            <a:r>
              <a:rPr lang="en-US" sz="1600" b="1" dirty="0"/>
              <a:t> </a:t>
            </a:r>
            <a:r>
              <a:rPr lang="en-US" sz="1600" b="1" dirty="0" err="1"/>
              <a:t>pengikutnya</a:t>
            </a:r>
            <a:r>
              <a:rPr lang="en-US" sz="1600" b="1" dirty="0"/>
              <a:t> </a:t>
            </a:r>
            <a:r>
              <a:rPr lang="en-US" sz="1600" b="1" dirty="0" err="1"/>
              <a:t>dan</a:t>
            </a:r>
            <a:r>
              <a:rPr lang="en-US" sz="1600" b="1" dirty="0"/>
              <a:t> </a:t>
            </a:r>
            <a:r>
              <a:rPr lang="en-US" sz="1600" b="1" dirty="0" err="1"/>
              <a:t>lingkungannya</a:t>
            </a:r>
            <a:r>
              <a:rPr lang="en-US" sz="1600" b="1" dirty="0"/>
              <a:t>. </a:t>
            </a:r>
          </a:p>
          <a:p>
            <a:pPr algn="ctr"/>
            <a:endParaRPr lang="en-US" sz="1600" b="1" dirty="0"/>
          </a:p>
          <a:p>
            <a:pPr marL="342900" indent="-342900">
              <a:buFont typeface="Wingdings" pitchFamily="2" charset="2"/>
              <a:buChar char="q"/>
            </a:pPr>
            <a:r>
              <a:rPr lang="en-US" sz="1600" b="1" dirty="0"/>
              <a:t>Ki </a:t>
            </a:r>
            <a:r>
              <a:rPr lang="en-US" sz="1600" b="1" dirty="0" err="1"/>
              <a:t>Hajar</a:t>
            </a:r>
            <a:r>
              <a:rPr lang="en-US" sz="1600" b="1" dirty="0"/>
              <a:t> </a:t>
            </a:r>
            <a:r>
              <a:rPr lang="en-US" sz="1600" b="1" dirty="0" err="1"/>
              <a:t>Dewantara</a:t>
            </a:r>
            <a:r>
              <a:rPr lang="en-US" sz="1600" b="1" dirty="0"/>
              <a:t> :  “</a:t>
            </a:r>
            <a:r>
              <a:rPr lang="en-US" sz="1600" b="1" dirty="0" err="1"/>
              <a:t>ing</a:t>
            </a:r>
            <a:r>
              <a:rPr lang="en-US" sz="1600" b="1" dirty="0"/>
              <a:t> </a:t>
            </a:r>
            <a:r>
              <a:rPr lang="en-US" sz="1600" b="1" dirty="0" err="1"/>
              <a:t>ngarsa-ing</a:t>
            </a:r>
            <a:r>
              <a:rPr lang="en-US" sz="1600" b="1" dirty="0"/>
              <a:t> </a:t>
            </a:r>
            <a:r>
              <a:rPr lang="en-US" sz="1600" b="1" dirty="0" err="1"/>
              <a:t>madya</a:t>
            </a:r>
            <a:r>
              <a:rPr lang="en-US" sz="1600" b="1" dirty="0"/>
              <a:t> </a:t>
            </a:r>
            <a:r>
              <a:rPr lang="en-US" sz="1600" b="1" dirty="0" err="1"/>
              <a:t>dan</a:t>
            </a:r>
            <a:r>
              <a:rPr lang="en-US" sz="1600" b="1" dirty="0"/>
              <a:t> tut </a:t>
            </a:r>
            <a:r>
              <a:rPr lang="en-US" sz="1600" b="1" dirty="0" err="1"/>
              <a:t>wuri</a:t>
            </a:r>
            <a:r>
              <a:rPr lang="en-US" sz="1600" b="1" dirty="0"/>
              <a:t> </a:t>
            </a:r>
            <a:r>
              <a:rPr lang="en-US" sz="1600" b="1" dirty="0" err="1"/>
              <a:t>handayani-nya</a:t>
            </a:r>
            <a:r>
              <a:rPr lang="en-US" sz="1600" b="1" dirty="0"/>
              <a:t>” (</a:t>
            </a:r>
            <a:r>
              <a:rPr lang="en-US" sz="1600" b="1" dirty="0" err="1"/>
              <a:t>Fauziah</a:t>
            </a:r>
            <a:r>
              <a:rPr lang="en-US" sz="1600" b="1" dirty="0"/>
              <a:t>, 2016; Hersey, 1960) </a:t>
            </a:r>
          </a:p>
          <a:p>
            <a:pPr marL="342900" indent="-342900">
              <a:buFont typeface="Wingdings" pitchFamily="2" charset="2"/>
              <a:buChar char="q"/>
            </a:pPr>
            <a:endParaRPr lang="en-US" sz="1600" b="1" dirty="0"/>
          </a:p>
          <a:p>
            <a:pPr marL="342900" indent="-342900">
              <a:buFont typeface="Wingdings" pitchFamily="2" charset="2"/>
              <a:buChar char="q"/>
            </a:pPr>
            <a:r>
              <a:rPr lang="en-US" sz="1600" b="1" dirty="0"/>
              <a:t>Islam:  “</a:t>
            </a:r>
            <a:r>
              <a:rPr lang="en-US" sz="1600" b="1" dirty="0" err="1"/>
              <a:t>Khadimul</a:t>
            </a:r>
            <a:r>
              <a:rPr lang="en-US" sz="1600" b="1" dirty="0"/>
              <a:t> </a:t>
            </a:r>
            <a:r>
              <a:rPr lang="en-US" sz="1600" b="1" dirty="0" err="1"/>
              <a:t>Ummat</a:t>
            </a:r>
            <a:r>
              <a:rPr lang="en-US" sz="1600" b="1" dirty="0"/>
              <a:t>, Imam-</a:t>
            </a:r>
            <a:r>
              <a:rPr lang="en-US" sz="1600" b="1" dirty="0" err="1"/>
              <a:t>Makmum</a:t>
            </a:r>
            <a:r>
              <a:rPr lang="en-US" sz="1600" b="1" dirty="0"/>
              <a:t> </a:t>
            </a:r>
            <a:r>
              <a:rPr lang="en-US" sz="1600" b="1" dirty="0" err="1"/>
              <a:t>Ro’iy</a:t>
            </a:r>
            <a:r>
              <a:rPr lang="en-US" sz="1600" b="1" dirty="0"/>
              <a:t> -</a:t>
            </a:r>
            <a:r>
              <a:rPr lang="en-US" sz="1600" b="1" dirty="0" err="1"/>
              <a:t>Rois</a:t>
            </a:r>
            <a:r>
              <a:rPr lang="en-US" sz="1600" b="1" dirty="0"/>
              <a:t>, </a:t>
            </a:r>
            <a:r>
              <a:rPr lang="en-US" sz="1600" b="1" dirty="0" err="1"/>
              <a:t>Qiyadah</a:t>
            </a:r>
            <a:r>
              <a:rPr lang="en-US" sz="1600" b="1" dirty="0"/>
              <a:t>” yang </a:t>
            </a:r>
            <a:r>
              <a:rPr lang="en-US" sz="1600" b="1" dirty="0" err="1"/>
              <a:t>melayani</a:t>
            </a:r>
            <a:r>
              <a:rPr lang="en-US" sz="1600" b="1" dirty="0"/>
              <a:t> </a:t>
            </a:r>
            <a:r>
              <a:rPr lang="en-US" sz="1600" b="1" dirty="0" err="1"/>
              <a:t>umat</a:t>
            </a:r>
            <a:r>
              <a:rPr lang="en-US" sz="1600" b="1" dirty="0"/>
              <a:t>, </a:t>
            </a:r>
            <a:r>
              <a:rPr lang="en-US" sz="1600" b="1" dirty="0" err="1"/>
              <a:t>berada</a:t>
            </a:r>
            <a:r>
              <a:rPr lang="en-US" sz="1600" b="1" dirty="0"/>
              <a:t> di </a:t>
            </a:r>
            <a:r>
              <a:rPr lang="en-US" sz="1600" b="1" dirty="0" err="1"/>
              <a:t>depan</a:t>
            </a:r>
            <a:r>
              <a:rPr lang="en-US" sz="1600" b="1" dirty="0"/>
              <a:t> </a:t>
            </a:r>
            <a:r>
              <a:rPr lang="en-US" sz="1600" b="1" dirty="0" err="1"/>
              <a:t>sebagai</a:t>
            </a:r>
            <a:r>
              <a:rPr lang="en-US" sz="1600" b="1" dirty="0"/>
              <a:t> </a:t>
            </a:r>
            <a:r>
              <a:rPr lang="en-US" sz="1600" b="1" dirty="0" err="1"/>
              <a:t>teladan</a:t>
            </a:r>
            <a:r>
              <a:rPr lang="en-US" sz="1600" b="1" dirty="0"/>
              <a:t>, </a:t>
            </a:r>
            <a:r>
              <a:rPr lang="en-US" sz="1600" b="1" dirty="0" err="1"/>
              <a:t>namun</a:t>
            </a:r>
            <a:r>
              <a:rPr lang="en-US" sz="1600" b="1" dirty="0"/>
              <a:t> </a:t>
            </a:r>
            <a:r>
              <a:rPr lang="en-US" sz="1600" b="1" dirty="0" err="1"/>
              <a:t>siap</a:t>
            </a:r>
            <a:r>
              <a:rPr lang="en-US" sz="1600" b="1" dirty="0"/>
              <a:t> pula </a:t>
            </a:r>
            <a:r>
              <a:rPr lang="en-US" sz="1600" b="1" dirty="0" err="1"/>
              <a:t>mengikut</a:t>
            </a:r>
            <a:r>
              <a:rPr lang="en-US" sz="1600" b="1" dirty="0"/>
              <a:t> </a:t>
            </a:r>
            <a:r>
              <a:rPr lang="en-US" sz="1600" b="1" dirty="0" err="1"/>
              <a:t>kebenaran</a:t>
            </a:r>
            <a:r>
              <a:rPr lang="en-US" sz="1600" b="1" dirty="0"/>
              <a:t> </a:t>
            </a:r>
            <a:r>
              <a:rPr lang="en-US" sz="1600" b="1" dirty="0" err="1"/>
              <a:t>dari</a:t>
            </a:r>
            <a:r>
              <a:rPr lang="en-US" sz="1600" b="1" dirty="0"/>
              <a:t> </a:t>
            </a:r>
            <a:r>
              <a:rPr lang="en-US" sz="1600" b="1" dirty="0" err="1"/>
              <a:t>belakang</a:t>
            </a:r>
            <a:r>
              <a:rPr lang="en-US" sz="1600" b="1" dirty="0"/>
              <a:t>.(</a:t>
            </a:r>
            <a:r>
              <a:rPr lang="en-US" sz="1600" b="1" dirty="0" err="1"/>
              <a:t>Sidiq</a:t>
            </a:r>
            <a:r>
              <a:rPr lang="en-US" sz="1600" b="1" dirty="0"/>
              <a:t>, 2014). </a:t>
            </a:r>
          </a:p>
          <a:p>
            <a:pPr marL="342900" indent="-342900">
              <a:buFont typeface="Wingdings" pitchFamily="2" charset="2"/>
              <a:buChar char="q"/>
            </a:pPr>
            <a:endParaRPr lang="en-US" sz="1600" b="1" dirty="0"/>
          </a:p>
        </p:txBody>
      </p:sp>
      <p:sp>
        <p:nvSpPr>
          <p:cNvPr id="3" name="Rectangle 2"/>
          <p:cNvSpPr/>
          <p:nvPr/>
        </p:nvSpPr>
        <p:spPr>
          <a:xfrm>
            <a:off x="1447800" y="533400"/>
            <a:ext cx="52577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Integritas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Kepemimpinan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799" y="1371600"/>
            <a:ext cx="7696201" cy="2554545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600" b="1" dirty="0"/>
              <a:t>KEPEMIMPINAN : </a:t>
            </a:r>
          </a:p>
          <a:p>
            <a:pPr marL="400050" indent="-400050">
              <a:buFont typeface="+mj-lt"/>
              <a:buAutoNum type="romanUcPeriod"/>
            </a:pPr>
            <a:r>
              <a:rPr lang="en-US" sz="1600" b="1" dirty="0" err="1"/>
              <a:t>kemampuan</a:t>
            </a:r>
            <a:r>
              <a:rPr lang="en-US" sz="1600" b="1" dirty="0"/>
              <a:t> </a:t>
            </a:r>
            <a:r>
              <a:rPr lang="en-US" sz="1600" b="1" dirty="0" err="1"/>
              <a:t>seseorang</a:t>
            </a:r>
            <a:r>
              <a:rPr lang="en-US" sz="1600" b="1" dirty="0"/>
              <a:t> </a:t>
            </a:r>
            <a:r>
              <a:rPr lang="en-US" sz="1600" b="1" dirty="0" err="1"/>
              <a:t>memengaruhi</a:t>
            </a:r>
            <a:r>
              <a:rPr lang="en-US" sz="1600" b="1" dirty="0"/>
              <a:t> </a:t>
            </a:r>
            <a:r>
              <a:rPr lang="en-US" sz="1600" b="1" dirty="0" err="1"/>
              <a:t>pihak</a:t>
            </a:r>
            <a:r>
              <a:rPr lang="en-US" sz="1600" b="1" dirty="0"/>
              <a:t> lain, </a:t>
            </a:r>
            <a:r>
              <a:rPr lang="en-US" sz="1600" b="1" dirty="0" err="1"/>
              <a:t>mengarahkan</a:t>
            </a:r>
            <a:r>
              <a:rPr lang="en-US" sz="1600" b="1" dirty="0"/>
              <a:t>, </a:t>
            </a:r>
            <a:r>
              <a:rPr lang="en-US" sz="1600" b="1" dirty="0" err="1"/>
              <a:t>memotivasi</a:t>
            </a:r>
            <a:r>
              <a:rPr lang="en-US" sz="1600" b="1" dirty="0"/>
              <a:t> </a:t>
            </a:r>
            <a:r>
              <a:rPr lang="en-US" sz="1600" b="1" dirty="0" err="1"/>
              <a:t>dan</a:t>
            </a:r>
            <a:r>
              <a:rPr lang="en-US" sz="1600" b="1" dirty="0"/>
              <a:t> </a:t>
            </a:r>
            <a:r>
              <a:rPr lang="en-US" sz="1600" b="1" dirty="0" err="1"/>
              <a:t>memandu</a:t>
            </a:r>
            <a:r>
              <a:rPr lang="en-US" sz="1600" b="1" dirty="0"/>
              <a:t> orang lain.</a:t>
            </a:r>
          </a:p>
          <a:p>
            <a:pPr marL="400050" indent="-400050">
              <a:buFont typeface="+mj-lt"/>
              <a:buAutoNum type="romanUcPeriod"/>
            </a:pPr>
            <a:r>
              <a:rPr lang="en-US" sz="1600" b="1" dirty="0" err="1"/>
              <a:t>kemampuan</a:t>
            </a:r>
            <a:r>
              <a:rPr lang="en-US" sz="1600" b="1" dirty="0"/>
              <a:t> </a:t>
            </a:r>
            <a:r>
              <a:rPr lang="en-US" sz="1600" b="1" dirty="0" err="1"/>
              <a:t>dalam</a:t>
            </a:r>
            <a:r>
              <a:rPr lang="en-US" sz="1600" b="1" dirty="0"/>
              <a:t> </a:t>
            </a:r>
            <a:r>
              <a:rPr lang="en-US" sz="1600" b="1" dirty="0" err="1"/>
              <a:t>memfasilitasi</a:t>
            </a:r>
            <a:r>
              <a:rPr lang="en-US" sz="1600" b="1" dirty="0"/>
              <a:t> </a:t>
            </a:r>
            <a:r>
              <a:rPr lang="en-US" sz="1600" b="1" dirty="0" err="1"/>
              <a:t>aksi</a:t>
            </a:r>
            <a:r>
              <a:rPr lang="en-US" sz="1600" b="1" dirty="0"/>
              <a:t> dan </a:t>
            </a:r>
            <a:r>
              <a:rPr lang="en-US" sz="1600" b="1" dirty="0" err="1"/>
              <a:t>memandu</a:t>
            </a:r>
            <a:r>
              <a:rPr lang="en-US" sz="1600" b="1" dirty="0"/>
              <a:t> </a:t>
            </a:r>
            <a:r>
              <a:rPr lang="en-US" sz="1600" b="1" dirty="0" err="1"/>
              <a:t>perubahan</a:t>
            </a:r>
            <a:r>
              <a:rPr lang="en-US" sz="1600" b="1" dirty="0"/>
              <a:t> /</a:t>
            </a:r>
            <a:r>
              <a:rPr lang="en-US" sz="1600" b="1" dirty="0" err="1"/>
              <a:t>kemampuan</a:t>
            </a:r>
            <a:r>
              <a:rPr lang="en-US" sz="1600" b="1" dirty="0"/>
              <a:t> </a:t>
            </a:r>
            <a:r>
              <a:rPr lang="en-US" sz="1600" b="1" dirty="0" err="1"/>
              <a:t>seseorang</a:t>
            </a:r>
            <a:r>
              <a:rPr lang="en-US" sz="1600" b="1" dirty="0"/>
              <a:t> </a:t>
            </a:r>
            <a:r>
              <a:rPr lang="en-US" sz="1600" b="1" dirty="0" err="1"/>
              <a:t>dalam</a:t>
            </a:r>
            <a:r>
              <a:rPr lang="en-US" sz="1600" b="1" dirty="0"/>
              <a:t> </a:t>
            </a:r>
            <a:r>
              <a:rPr lang="en-US" sz="1600" b="1" dirty="0" err="1"/>
              <a:t>menginspirasi</a:t>
            </a:r>
            <a:r>
              <a:rPr lang="en-US" sz="1600" b="1" dirty="0"/>
              <a:t> </a:t>
            </a:r>
            <a:r>
              <a:rPr lang="en-US" sz="1600" b="1" dirty="0" err="1"/>
              <a:t>pihak</a:t>
            </a:r>
            <a:r>
              <a:rPr lang="en-US" sz="1600" b="1" dirty="0"/>
              <a:t> lain </a:t>
            </a:r>
            <a:r>
              <a:rPr lang="en-US" sz="1600" b="1" dirty="0" err="1"/>
              <a:t>utk</a:t>
            </a:r>
            <a:r>
              <a:rPr lang="en-US" sz="1600" b="1" dirty="0"/>
              <a:t> </a:t>
            </a:r>
            <a:r>
              <a:rPr lang="en-US" sz="1600" b="1" dirty="0" err="1"/>
              <a:t>mengetahui</a:t>
            </a:r>
            <a:r>
              <a:rPr lang="en-US" sz="1600" b="1" dirty="0"/>
              <a:t>, </a:t>
            </a:r>
            <a:r>
              <a:rPr lang="en-US" sz="1600" b="1" dirty="0" err="1"/>
              <a:t>untuk</a:t>
            </a:r>
            <a:r>
              <a:rPr lang="en-US" sz="1600" b="1" dirty="0"/>
              <a:t> </a:t>
            </a:r>
            <a:r>
              <a:rPr lang="en-US" sz="1600" b="1" dirty="0" err="1"/>
              <a:t>melakukan</a:t>
            </a:r>
            <a:r>
              <a:rPr lang="en-US" sz="1600" b="1" dirty="0"/>
              <a:t> /</a:t>
            </a:r>
            <a:r>
              <a:rPr lang="en-US" sz="1600" b="1" dirty="0" err="1"/>
              <a:t>mewujudkan</a:t>
            </a:r>
            <a:r>
              <a:rPr lang="en-US" sz="1600" b="1" dirty="0"/>
              <a:t> </a:t>
            </a:r>
            <a:r>
              <a:rPr lang="en-US" sz="1600" b="1" dirty="0" err="1"/>
              <a:t>suatu</a:t>
            </a:r>
            <a:r>
              <a:rPr lang="en-US" sz="1600" b="1" dirty="0"/>
              <a:t> </a:t>
            </a:r>
            <a:r>
              <a:rPr lang="en-US" sz="1600" b="1" dirty="0" err="1"/>
              <a:t>keinginan</a:t>
            </a:r>
            <a:r>
              <a:rPr lang="en-US" sz="1600" b="1" dirty="0"/>
              <a:t>. (</a:t>
            </a:r>
            <a:r>
              <a:rPr lang="en-US" sz="1600" b="1" dirty="0" err="1"/>
              <a:t>Berbagai</a:t>
            </a:r>
            <a:r>
              <a:rPr lang="en-US" sz="1600" b="1" dirty="0"/>
              <a:t> </a:t>
            </a:r>
            <a:r>
              <a:rPr lang="en-US" sz="1600" b="1" dirty="0" err="1"/>
              <a:t>Sumber</a:t>
            </a:r>
            <a:r>
              <a:rPr lang="en-US" sz="1600" b="1" dirty="0"/>
              <a:t>)</a:t>
            </a:r>
          </a:p>
          <a:p>
            <a:pPr algn="ctr"/>
            <a:endParaRPr lang="en-US" sz="1600" b="1" dirty="0"/>
          </a:p>
          <a:p>
            <a:pPr algn="ctr"/>
            <a:r>
              <a:rPr lang="en-US" sz="1600" b="1" dirty="0" err="1"/>
              <a:t>Memimpin</a:t>
            </a:r>
            <a:r>
              <a:rPr lang="en-US" sz="1600" b="1" dirty="0"/>
              <a:t> </a:t>
            </a:r>
            <a:r>
              <a:rPr lang="en-US" sz="1600" b="1" dirty="0" err="1"/>
              <a:t>dengan</a:t>
            </a:r>
            <a:r>
              <a:rPr lang="en-US" sz="1600" b="1" dirty="0"/>
              <a:t> </a:t>
            </a:r>
            <a:r>
              <a:rPr lang="en-US" sz="1600" b="1" dirty="0" err="1"/>
              <a:t>integritas</a:t>
            </a:r>
            <a:r>
              <a:rPr lang="en-US" sz="1600" b="1" dirty="0"/>
              <a:t> </a:t>
            </a:r>
            <a:r>
              <a:rPr lang="en-US" sz="1600" b="1" dirty="0" err="1"/>
              <a:t>akan</a:t>
            </a:r>
            <a:r>
              <a:rPr lang="en-US" sz="1600" b="1" dirty="0"/>
              <a:t> </a:t>
            </a:r>
            <a:r>
              <a:rPr lang="en-US" sz="1600" b="1" dirty="0" err="1"/>
              <a:t>menghasilkan</a:t>
            </a:r>
            <a:r>
              <a:rPr lang="en-US" sz="1600" b="1" dirty="0"/>
              <a:t> </a:t>
            </a:r>
            <a:r>
              <a:rPr lang="en-US" sz="1600" b="1" dirty="0" err="1"/>
              <a:t>ketulusan</a:t>
            </a:r>
            <a:r>
              <a:rPr lang="en-US" sz="1600" b="1" dirty="0"/>
              <a:t> /</a:t>
            </a:r>
            <a:r>
              <a:rPr lang="en-US" sz="1600" b="1" dirty="0" err="1"/>
              <a:t>kepercayaan</a:t>
            </a:r>
            <a:r>
              <a:rPr lang="en-US" sz="1600" b="1" dirty="0"/>
              <a:t> (</a:t>
            </a:r>
            <a:r>
              <a:rPr lang="en-US" sz="1600" b="1" dirty="0" err="1"/>
              <a:t>trustworthinesss</a:t>
            </a:r>
            <a:r>
              <a:rPr lang="en-US" sz="1600" b="1" dirty="0"/>
              <a:t>) </a:t>
            </a:r>
            <a:r>
              <a:rPr lang="en-US" sz="1600" b="1" dirty="0" err="1"/>
              <a:t>dari</a:t>
            </a:r>
            <a:r>
              <a:rPr lang="en-US" sz="1600" b="1" dirty="0"/>
              <a:t> </a:t>
            </a:r>
            <a:r>
              <a:rPr lang="en-US" sz="1600" b="1" dirty="0" err="1"/>
              <a:t>pengikutnya</a:t>
            </a:r>
            <a:r>
              <a:rPr lang="en-US" sz="1600" b="1" dirty="0"/>
              <a:t> (Husain, 2014). </a:t>
            </a:r>
          </a:p>
          <a:p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1890094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C:\Users\chusni thamrin\Pictures\nasionalisme\header_indonesi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096001"/>
            <a:ext cx="9144000" cy="761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3896404" y="6229290"/>
            <a:ext cx="29061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 Symbol" pitchFamily="34" charset="0"/>
                <a:ea typeface="Segoe UI Symbol" pitchFamily="34" charset="0"/>
              </a:rPr>
              <a:t>do something better for</a:t>
            </a:r>
            <a:endParaRPr lang="en-GB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egoe UI Symbol" pitchFamily="34" charset="0"/>
              <a:ea typeface="Segoe UI Symbol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325F3EC-BF75-4C46-B0AD-2C6360E6D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2401"/>
            <a:ext cx="8915400" cy="1020763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Berlin Sans FB Demi" panose="020E0802020502020306" pitchFamily="34" charset="0"/>
              </a:rPr>
              <a:t>Instrumen</a:t>
            </a:r>
            <a:r>
              <a:rPr lang="en-US" sz="3200" b="1" dirty="0">
                <a:solidFill>
                  <a:schemeClr val="bg1"/>
                </a:solidFill>
                <a:latin typeface="Berlin Sans FB Demi" panose="020E0802020502020306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Berlin Sans FB Demi" panose="020E0802020502020306" pitchFamily="34" charset="0"/>
              </a:rPr>
              <a:t>membangun</a:t>
            </a:r>
            <a:r>
              <a:rPr lang="en-US" sz="3200" b="1" dirty="0">
                <a:solidFill>
                  <a:schemeClr val="bg1"/>
                </a:solidFill>
                <a:latin typeface="Berlin Sans FB Demi" panose="020E0802020502020306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Berlin Sans FB Demi" panose="020E0802020502020306" pitchFamily="34" charset="0"/>
              </a:rPr>
              <a:t>integritas</a:t>
            </a:r>
            <a:r>
              <a:rPr lang="en-US" sz="3200" b="1" dirty="0">
                <a:solidFill>
                  <a:schemeClr val="bg1"/>
                </a:solidFill>
                <a:latin typeface="Berlin Sans FB Demi" panose="020E0802020502020306" pitchFamily="34" charset="0"/>
              </a:rPr>
              <a:t> : </a:t>
            </a:r>
            <a:br>
              <a:rPr lang="en-US" sz="3200" b="1" dirty="0">
                <a:solidFill>
                  <a:schemeClr val="bg1"/>
                </a:solidFill>
                <a:latin typeface="Berlin Sans FB Demi" panose="020E0802020502020306" pitchFamily="34" charset="0"/>
              </a:rPr>
            </a:br>
            <a:r>
              <a:rPr lang="en-US" sz="3200" b="1" dirty="0">
                <a:solidFill>
                  <a:schemeClr val="bg1"/>
                </a:solidFill>
                <a:latin typeface="Berlin Sans FB Demi" panose="020E0802020502020306" pitchFamily="34" charset="0"/>
              </a:rPr>
              <a:t>Rule Based Vs value based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EAEBC33-FA45-3E4F-A73A-F9351F44E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219200"/>
            <a:ext cx="8839200" cy="455641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noProof="1">
                <a:latin typeface="Berlin Sans FB Demi" panose="020E0802020502020306" pitchFamily="34" charset="0"/>
              </a:rPr>
              <a:t>Rule based :</a:t>
            </a:r>
          </a:p>
          <a:p>
            <a:r>
              <a:rPr lang="en-US" sz="2000" noProof="1">
                <a:latin typeface="Berlin Sans FB Demi" panose="020E0802020502020306" pitchFamily="34" charset="0"/>
              </a:rPr>
              <a:t>Pendekatan manajemen integritas menekankan pentingnya kontrol eksternal terhadap perilaku pegawai negeri. Ini lebih menekankan kepada aturan dan prosedur formal dan rinci sebagai cara untuk mengurangi pelanggaran integritas dan mencegah korupsi</a:t>
            </a:r>
          </a:p>
          <a:p>
            <a:endParaRPr lang="en-US" sz="2400" noProof="1">
              <a:latin typeface="Berlin Sans FB Demi" panose="020E0802020502020306" pitchFamily="34" charset="0"/>
            </a:endParaRPr>
          </a:p>
          <a:p>
            <a:pPr marL="0" indent="0">
              <a:buNone/>
            </a:pPr>
            <a:r>
              <a:rPr lang="en-US" sz="2800" b="1" noProof="1">
                <a:latin typeface="Berlin Sans FB Demi" panose="020E0802020502020306" pitchFamily="34" charset="0"/>
              </a:rPr>
              <a:t>Value based:</a:t>
            </a:r>
          </a:p>
          <a:p>
            <a:r>
              <a:rPr lang="en-US" sz="2000" noProof="1">
                <a:latin typeface="Berlin Sans FB Demi" panose="020E0802020502020306" pitchFamily="34" charset="0"/>
              </a:rPr>
              <a:t>Fokus pada bimbingan dan kontrol "internal", yaitu kontrol yang dilakukan oleh pegawai negeri pada diri mereka sendiri. Pendekatan ini bertujuan untuk merangsang pemahaman dan penerapan nilai-nilai harian dan untuk meningkatkan keterampilan pengambilan keputusan yang etis</a:t>
            </a:r>
          </a:p>
        </p:txBody>
      </p:sp>
    </p:spTree>
    <p:extLst>
      <p:ext uri="{BB962C8B-B14F-4D97-AF65-F5344CB8AC3E}">
        <p14:creationId xmlns:p14="http://schemas.microsoft.com/office/powerpoint/2010/main" val="2509636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/>
          <p:nvPr/>
        </p:nvSpPr>
        <p:spPr>
          <a:xfrm>
            <a:off x="-131746" y="183345"/>
            <a:ext cx="9275746" cy="68661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-533400" y="3616396"/>
            <a:ext cx="3581401" cy="209860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r">
              <a:buNone/>
            </a:pPr>
            <a:r>
              <a:rPr lang="id-ID" sz="2400" dirty="0">
                <a:solidFill>
                  <a:srgbClr val="8CFCF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Jabatan</a:t>
            </a:r>
          </a:p>
          <a:p>
            <a:pPr marL="285750" indent="-285750" algn="r">
              <a:buFont typeface="Wingdings" panose="05000000000000000000" pitchFamily="2" charset="2"/>
              <a:buChar char="§"/>
            </a:pPr>
            <a:r>
              <a:rPr lang="id-ID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Widyaiswara Ahli </a:t>
            </a:r>
            <a:r>
              <a:rPr lang="en-US" sz="1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Utama</a:t>
            </a:r>
            <a:r>
              <a:rPr lang="en-US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d-ID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Puslatbang PKASN LAN-R</a:t>
            </a:r>
            <a:r>
              <a:rPr lang="en-US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</a:p>
          <a:p>
            <a:pPr marL="285750" indent="-285750" algn="r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 DISDIK </a:t>
            </a:r>
            <a:r>
              <a:rPr lang="en-US" sz="1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Kab</a:t>
            </a:r>
            <a:r>
              <a:rPr lang="en-US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id-ID" sz="1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algn="r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id-ID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 B</a:t>
            </a:r>
            <a:r>
              <a:rPr lang="en-US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KD </a:t>
            </a:r>
            <a:r>
              <a:rPr lang="en-US" sz="1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Kab</a:t>
            </a:r>
            <a:r>
              <a:rPr lang="en-US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id-ID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285750" indent="-285750" algn="r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INSP. </a:t>
            </a:r>
            <a:r>
              <a:rPr lang="en-US" sz="1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Inspektorat</a:t>
            </a:r>
            <a:r>
              <a:rPr lang="en-US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1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Kab</a:t>
            </a:r>
            <a:endParaRPr lang="en-US" sz="1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algn="r">
              <a:buFont typeface="Wingdings" panose="05000000000000000000" pitchFamily="2" charset="2"/>
              <a:buChar char="§"/>
            </a:pPr>
            <a:r>
              <a:rPr lang="en-US" sz="1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Staf</a:t>
            </a:r>
            <a:r>
              <a:rPr lang="en-US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Ahli</a:t>
            </a:r>
            <a:r>
              <a:rPr lang="en-US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285750" indent="-285750" algn="r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 </a:t>
            </a:r>
            <a:r>
              <a:rPr lang="en-US" sz="1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Badan</a:t>
            </a:r>
            <a:r>
              <a:rPr lang="en-US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1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Perizinan</a:t>
            </a:r>
            <a:r>
              <a:rPr lang="en-US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.</a:t>
            </a:r>
            <a:r>
              <a:rPr lang="en-US" sz="1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Kab</a:t>
            </a:r>
            <a:r>
              <a:rPr lang="en-US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285750" indent="-285750" algn="r"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CAMAT</a:t>
            </a:r>
            <a:r>
              <a:rPr lang="en-US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9" name="Shape 69"/>
          <p:cNvSpPr txBox="1">
            <a:spLocks/>
          </p:cNvSpPr>
          <p:nvPr/>
        </p:nvSpPr>
        <p:spPr>
          <a:xfrm>
            <a:off x="2590801" y="4981575"/>
            <a:ext cx="3428999" cy="17457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aleway"/>
              <a:buChar char="◎"/>
              <a:defRPr sz="2800" b="0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aleway"/>
              <a:buNone/>
              <a:defRPr sz="2400" b="0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aleway"/>
              <a:buNone/>
              <a:defRPr sz="2400" b="0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aleway"/>
              <a:buNone/>
              <a:defRPr sz="1800" b="0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aleway"/>
              <a:buNone/>
              <a:defRPr sz="1800" b="0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aleway"/>
              <a:buNone/>
              <a:defRPr sz="1800" b="0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aleway"/>
              <a:buNone/>
              <a:defRPr sz="1800" b="0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aleway"/>
              <a:buNone/>
              <a:defRPr sz="1800" b="0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aleway"/>
              <a:buNone/>
              <a:defRPr sz="1800" b="0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>
              <a:buFont typeface="Raleway"/>
              <a:buNone/>
            </a:pPr>
            <a:r>
              <a:rPr lang="id-ID" sz="2400" kern="0" dirty="0">
                <a:solidFill>
                  <a:srgbClr val="8CFCFC"/>
                </a:solidFill>
              </a:rPr>
              <a:t>Pendidikan </a:t>
            </a:r>
            <a:r>
              <a:rPr lang="en" sz="2400" kern="0" dirty="0">
                <a:solidFill>
                  <a:srgbClr val="8CFCFC"/>
                </a:solidFill>
              </a:rPr>
              <a:t> </a:t>
            </a:r>
            <a:endParaRPr lang="id-ID" sz="2400" kern="0" dirty="0">
              <a:solidFill>
                <a:srgbClr val="8CFCFC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d-ID" sz="1800" kern="0" dirty="0">
                <a:solidFill>
                  <a:srgbClr val="FF0000"/>
                </a:solidFill>
              </a:rPr>
              <a:t>S</a:t>
            </a:r>
            <a:r>
              <a:rPr lang="en-US" sz="1600" kern="0" dirty="0">
                <a:solidFill>
                  <a:srgbClr val="FF0000"/>
                </a:solidFill>
              </a:rPr>
              <a:t>2</a:t>
            </a:r>
            <a:r>
              <a:rPr lang="id-ID" sz="1600" kern="0" dirty="0">
                <a:solidFill>
                  <a:srgbClr val="FF0000"/>
                </a:solidFill>
              </a:rPr>
              <a:t>.  </a:t>
            </a:r>
            <a:r>
              <a:rPr lang="en-US" sz="1600" kern="0" dirty="0" err="1">
                <a:solidFill>
                  <a:srgbClr val="FF0000"/>
                </a:solidFill>
              </a:rPr>
              <a:t>Administrasi</a:t>
            </a:r>
            <a:r>
              <a:rPr lang="en-US" sz="1600" kern="0" dirty="0">
                <a:solidFill>
                  <a:srgbClr val="FF0000"/>
                </a:solidFill>
              </a:rPr>
              <a:t> Negara</a:t>
            </a:r>
            <a:endParaRPr lang="id-ID" sz="1600" kern="0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d-ID" sz="1600" kern="0" dirty="0">
                <a:solidFill>
                  <a:srgbClr val="FF0000"/>
                </a:solidFill>
              </a:rPr>
              <a:t>S</a:t>
            </a:r>
            <a:r>
              <a:rPr lang="en-US" sz="1600" kern="0" dirty="0">
                <a:solidFill>
                  <a:srgbClr val="FF0000"/>
                </a:solidFill>
              </a:rPr>
              <a:t>1  </a:t>
            </a:r>
            <a:r>
              <a:rPr lang="en-US" sz="1600" kern="0" dirty="0" err="1">
                <a:solidFill>
                  <a:srgbClr val="FF0000"/>
                </a:solidFill>
              </a:rPr>
              <a:t>Hukum</a:t>
            </a:r>
            <a:r>
              <a:rPr lang="en-US" sz="1600" kern="0" dirty="0">
                <a:solidFill>
                  <a:srgbClr val="FF0000"/>
                </a:solidFill>
              </a:rPr>
              <a:t> </a:t>
            </a:r>
            <a:r>
              <a:rPr lang="en-US" sz="1600" kern="0" dirty="0" err="1">
                <a:solidFill>
                  <a:srgbClr val="FF0000"/>
                </a:solidFill>
              </a:rPr>
              <a:t>Keperdatan</a:t>
            </a:r>
            <a:r>
              <a:rPr lang="en-US" sz="1600" kern="0" dirty="0">
                <a:solidFill>
                  <a:srgbClr val="FF0000"/>
                </a:solidFill>
              </a:rPr>
              <a:t> </a:t>
            </a:r>
            <a:endParaRPr lang="en" sz="1600" kern="0" dirty="0">
              <a:solidFill>
                <a:srgbClr val="FF0000"/>
              </a:solidFill>
            </a:endParaRPr>
          </a:p>
        </p:txBody>
      </p:sp>
      <p:sp>
        <p:nvSpPr>
          <p:cNvPr id="11" name="Shape 69"/>
          <p:cNvSpPr txBox="1">
            <a:spLocks/>
          </p:cNvSpPr>
          <p:nvPr/>
        </p:nvSpPr>
        <p:spPr>
          <a:xfrm>
            <a:off x="5562600" y="3616395"/>
            <a:ext cx="3450072" cy="247960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aleway"/>
              <a:buChar char="◎"/>
              <a:defRPr sz="2800" b="0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aleway"/>
              <a:buNone/>
              <a:defRPr sz="2400" b="0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aleway"/>
              <a:buNone/>
              <a:defRPr sz="2400" b="0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aleway"/>
              <a:buNone/>
              <a:defRPr sz="1800" b="0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aleway"/>
              <a:buNone/>
              <a:defRPr sz="1800" b="0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aleway"/>
              <a:buNone/>
              <a:defRPr sz="1800" b="0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aleway"/>
              <a:buNone/>
              <a:defRPr sz="1800" b="0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aleway"/>
              <a:buNone/>
              <a:defRPr sz="1800" b="0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aleway"/>
              <a:buNone/>
              <a:defRPr sz="1800" b="0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algn="l">
              <a:buFont typeface="Raleway"/>
              <a:buNone/>
            </a:pPr>
            <a:r>
              <a:rPr lang="id-ID" sz="2400" kern="0" dirty="0">
                <a:solidFill>
                  <a:srgbClr val="8CFCF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Training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id-ID" sz="1800" kern="0" dirty="0">
                <a:solidFill>
                  <a:srgbClr val="FF0000"/>
                </a:solidFill>
              </a:rPr>
              <a:t>DiklatPim Tingkat II [20</a:t>
            </a:r>
            <a:r>
              <a:rPr lang="en-US" sz="1800" kern="0" dirty="0">
                <a:solidFill>
                  <a:srgbClr val="FF0000"/>
                </a:solidFill>
              </a:rPr>
              <a:t>1</a:t>
            </a:r>
            <a:r>
              <a:rPr lang="id-ID" sz="1800" kern="0" dirty="0">
                <a:solidFill>
                  <a:srgbClr val="FF0000"/>
                </a:solidFill>
              </a:rPr>
              <a:t>3] 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id-ID" sz="1800" kern="0" dirty="0">
                <a:solidFill>
                  <a:srgbClr val="FF0000"/>
                </a:solidFill>
              </a:rPr>
              <a:t>DiklatPim Tingkat III [</a:t>
            </a:r>
            <a:r>
              <a:rPr lang="en-US" sz="1800" kern="0" dirty="0">
                <a:solidFill>
                  <a:srgbClr val="FF0000"/>
                </a:solidFill>
              </a:rPr>
              <a:t>2004</a:t>
            </a:r>
            <a:r>
              <a:rPr lang="id-ID" sz="1800" kern="0" dirty="0">
                <a:solidFill>
                  <a:srgbClr val="FF0000"/>
                </a:solidFill>
              </a:rPr>
              <a:t>]</a:t>
            </a:r>
            <a:r>
              <a:rPr lang="en" sz="1800" kern="0" dirty="0">
                <a:solidFill>
                  <a:srgbClr val="FF0000"/>
                </a:solidFill>
              </a:rPr>
              <a:t> 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" sz="1800" kern="0" dirty="0">
                <a:solidFill>
                  <a:srgbClr val="FF0000"/>
                </a:solidFill>
              </a:rPr>
              <a:t>Workshop Penyamaan Persepsi Pim II 2020, 2021,2022, 2023, 2024.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en" sz="1800" kern="0" dirty="0">
              <a:solidFill>
                <a:srgbClr val="FF0000"/>
              </a:solidFill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en" sz="1600" kern="0" dirty="0">
              <a:solidFill>
                <a:srgbClr val="FF0000"/>
              </a:solidFill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en" sz="1600" kern="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00201" y="197428"/>
            <a:ext cx="5922170" cy="3418967"/>
          </a:xfrm>
          <a:prstGeom prst="rect">
            <a:avLst/>
          </a:prstGeom>
          <a:solidFill>
            <a:srgbClr val="E7E6E6">
              <a:lumMod val="25000"/>
              <a:alpha val="80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endParaRPr lang="en-US" sz="1200" b="1" dirty="0">
              <a:solidFill>
                <a:prstClr val="black"/>
              </a:solidFill>
              <a:cs typeface="Arial"/>
              <a:sym typeface="Arial"/>
            </a:endParaRPr>
          </a:p>
          <a:p>
            <a:pPr algn="ctr">
              <a:defRPr/>
            </a:pPr>
            <a:endParaRPr lang="en-US" sz="1200" b="1" dirty="0">
              <a:solidFill>
                <a:prstClr val="black"/>
              </a:solidFill>
              <a:cs typeface="Arial"/>
              <a:sym typeface="Arial"/>
            </a:endParaRPr>
          </a:p>
          <a:p>
            <a:pPr algn="ctr">
              <a:defRPr/>
            </a:pPr>
            <a:endParaRPr lang="en-US" sz="1200" b="1" dirty="0">
              <a:solidFill>
                <a:prstClr val="white"/>
              </a:solidFill>
              <a:cs typeface="Arial"/>
              <a:sym typeface="Arial"/>
            </a:endParaRPr>
          </a:p>
          <a:p>
            <a:pPr algn="ctr">
              <a:defRPr/>
            </a:pPr>
            <a:endParaRPr lang="en-US" sz="1200" b="1" dirty="0">
              <a:solidFill>
                <a:prstClr val="white"/>
              </a:solidFill>
              <a:cs typeface="Arial"/>
              <a:sym typeface="Arial"/>
            </a:endParaRPr>
          </a:p>
          <a:p>
            <a:pPr algn="ctr">
              <a:defRPr/>
            </a:pPr>
            <a:endParaRPr lang="en-US" sz="1200" b="1" dirty="0">
              <a:solidFill>
                <a:prstClr val="white"/>
              </a:solidFill>
              <a:cs typeface="Arial"/>
              <a:sym typeface="Arial"/>
            </a:endParaRPr>
          </a:p>
          <a:p>
            <a:pPr algn="ctr">
              <a:defRPr/>
            </a:pPr>
            <a:endParaRPr lang="en-US" sz="1200" b="1" dirty="0">
              <a:solidFill>
                <a:prstClr val="white"/>
              </a:solidFill>
              <a:cs typeface="Arial"/>
              <a:sym typeface="Arial"/>
            </a:endParaRPr>
          </a:p>
          <a:p>
            <a:pPr algn="ctr">
              <a:defRPr/>
            </a:pPr>
            <a:endParaRPr lang="en-US" sz="1200" b="1" dirty="0">
              <a:solidFill>
                <a:prstClr val="white"/>
              </a:solidFill>
              <a:cs typeface="Arial"/>
              <a:sym typeface="Arial"/>
            </a:endParaRPr>
          </a:p>
          <a:p>
            <a:pPr algn="ctr">
              <a:defRPr/>
            </a:pPr>
            <a:endParaRPr lang="en-US" sz="1200" b="1" dirty="0">
              <a:solidFill>
                <a:prstClr val="white"/>
              </a:solidFill>
              <a:cs typeface="Arial"/>
              <a:sym typeface="Arial"/>
            </a:endParaRPr>
          </a:p>
          <a:p>
            <a:pPr algn="ctr">
              <a:defRPr/>
            </a:pPr>
            <a:r>
              <a:rPr lang="en-US" sz="8800" b="1" dirty="0">
                <a:solidFill>
                  <a:prstClr val="white"/>
                </a:solidFill>
                <a:cs typeface="Arial"/>
                <a:sym typeface="Arial"/>
              </a:rPr>
              <a:t> </a:t>
            </a:r>
            <a:endParaRPr lang="en-US" sz="4400" b="1" dirty="0">
              <a:solidFill>
                <a:prstClr val="white"/>
              </a:solidFill>
              <a:cs typeface="Arial"/>
              <a:sym typeface="Arial"/>
            </a:endParaRPr>
          </a:p>
          <a:p>
            <a:pPr algn="ctr">
              <a:defRPr/>
            </a:pPr>
            <a:endParaRPr lang="en-US" sz="3200" b="1" dirty="0">
              <a:solidFill>
                <a:prstClr val="white"/>
              </a:solidFill>
              <a:latin typeface="Agency FB" panose="020B0503020202020204" pitchFamily="34" charset="0"/>
              <a:cs typeface="Arial"/>
              <a:sym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90800" y="1994776"/>
            <a:ext cx="365760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anose="020B0604020202020204" charset="0"/>
                <a:cs typeface="Arial"/>
                <a:sym typeface="Arial"/>
              </a:rPr>
              <a:t>Burdan</a:t>
            </a:r>
            <a:r>
              <a:rPr lang="en-US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anose="020B0604020202020204" charset="0"/>
                <a:cs typeface="Arial"/>
                <a:sym typeface="Arial"/>
              </a:rPr>
              <a:t> Ali </a:t>
            </a:r>
            <a:r>
              <a:rPr lang="en-US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anose="020B0604020202020204" charset="0"/>
                <a:cs typeface="Arial"/>
                <a:sym typeface="Arial"/>
              </a:rPr>
              <a:t>Junjunan</a:t>
            </a:r>
            <a:endParaRPr lang="id-ID" kern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aleway" panose="020B0604020202020204" charset="0"/>
              <a:cs typeface="Arial"/>
              <a:sym typeface="Arial"/>
            </a:endParaRPr>
          </a:p>
          <a:p>
            <a:pPr algn="ctr"/>
            <a:r>
              <a:rPr lang="en-US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anose="020B0604020202020204" charset="0"/>
                <a:cs typeface="Arial"/>
                <a:sym typeface="Arial"/>
                <a:hlinkClick r:id="rId3"/>
              </a:rPr>
              <a:t>h.burdanalijunjunan@gmail.com</a:t>
            </a:r>
            <a:endParaRPr lang="id-ID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aleway" panose="020B0604020202020204" charset="0"/>
              <a:cs typeface="Arial"/>
              <a:sym typeface="Arial"/>
            </a:endParaRPr>
          </a:p>
          <a:p>
            <a:pPr algn="ctr"/>
            <a:r>
              <a:rPr lang="id-ID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anose="020B0604020202020204" charset="0"/>
                <a:cs typeface="Arial"/>
                <a:sym typeface="Arial"/>
              </a:rPr>
              <a:t>Hp. 085</a:t>
            </a:r>
            <a:r>
              <a:rPr lang="en-US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anose="020B0604020202020204" charset="0"/>
                <a:cs typeface="Arial"/>
                <a:sym typeface="Arial"/>
              </a:rPr>
              <a:t>2 2004 6060</a:t>
            </a:r>
            <a:endParaRPr lang="id-ID" kern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aleway" panose="020B0604020202020204" charset="0"/>
              <a:cs typeface="Arial"/>
              <a:sym typeface="Arial"/>
            </a:endParaRPr>
          </a:p>
        </p:txBody>
      </p:sp>
      <p:sp>
        <p:nvSpPr>
          <p:cNvPr id="10" name="Shape 280"/>
          <p:cNvSpPr txBox="1">
            <a:spLocks/>
          </p:cNvSpPr>
          <p:nvPr/>
        </p:nvSpPr>
        <p:spPr>
          <a:xfrm>
            <a:off x="2590800" y="613813"/>
            <a:ext cx="2743200" cy="98317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Nixie One"/>
              <a:buNone/>
              <a:defRPr sz="3600" b="0" i="0" u="none" strike="noStrike" cap="none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lvl="1">
              <a:spcBef>
                <a:spcPts val="0"/>
              </a:spcBef>
              <a:buClr>
                <a:srgbClr val="FFFFFF"/>
              </a:buClr>
              <a:buSzPct val="100000"/>
              <a:buFont typeface="Nixie One"/>
              <a:buNone/>
              <a:defRPr sz="3600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lvl="2">
              <a:spcBef>
                <a:spcPts val="0"/>
              </a:spcBef>
              <a:buClr>
                <a:srgbClr val="FFFFFF"/>
              </a:buClr>
              <a:buSzPct val="100000"/>
              <a:buFont typeface="Nixie One"/>
              <a:buNone/>
              <a:defRPr sz="3600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lvl="3">
              <a:spcBef>
                <a:spcPts val="0"/>
              </a:spcBef>
              <a:buClr>
                <a:srgbClr val="FFFFFF"/>
              </a:buClr>
              <a:buSzPct val="100000"/>
              <a:buFont typeface="Nixie One"/>
              <a:buNone/>
              <a:defRPr sz="3600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lvl="4">
              <a:spcBef>
                <a:spcPts val="0"/>
              </a:spcBef>
              <a:buClr>
                <a:srgbClr val="FFFFFF"/>
              </a:buClr>
              <a:buSzPct val="100000"/>
              <a:buFont typeface="Nixie One"/>
              <a:buNone/>
              <a:defRPr sz="3600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lvl="5">
              <a:spcBef>
                <a:spcPts val="0"/>
              </a:spcBef>
              <a:buClr>
                <a:srgbClr val="FFFFFF"/>
              </a:buClr>
              <a:buSzPct val="100000"/>
              <a:buFont typeface="Nixie One"/>
              <a:buNone/>
              <a:defRPr sz="3600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lvl="6">
              <a:spcBef>
                <a:spcPts val="0"/>
              </a:spcBef>
              <a:buClr>
                <a:srgbClr val="FFFFFF"/>
              </a:buClr>
              <a:buSzPct val="100000"/>
              <a:buFont typeface="Nixie One"/>
              <a:buNone/>
              <a:defRPr sz="3600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lvl="7">
              <a:spcBef>
                <a:spcPts val="0"/>
              </a:spcBef>
              <a:buClr>
                <a:srgbClr val="FFFFFF"/>
              </a:buClr>
              <a:buSzPct val="100000"/>
              <a:buFont typeface="Nixie One"/>
              <a:buNone/>
              <a:defRPr sz="3600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lvl="8">
              <a:spcBef>
                <a:spcPts val="0"/>
              </a:spcBef>
              <a:buClr>
                <a:srgbClr val="FFFFFF"/>
              </a:buClr>
              <a:buSzPct val="100000"/>
              <a:buFont typeface="Nixie One"/>
              <a:buNone/>
              <a:defRPr sz="3600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algn="r"/>
            <a:r>
              <a:rPr lang="id-ID" sz="4000" b="1" kern="0" dirty="0">
                <a:solidFill>
                  <a:srgbClr val="19164B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B0E0E6"/>
                </a:highlight>
                <a:latin typeface="Raleway" panose="020B0604020202020204"/>
              </a:rPr>
              <a:t>BIODATA</a:t>
            </a:r>
            <a:endParaRPr lang="en" sz="4000" b="1" kern="0" dirty="0">
              <a:solidFill>
                <a:srgbClr val="19164B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B0E0E6"/>
              </a:highlight>
              <a:latin typeface="Raleway" panose="020B0604020202020204"/>
            </a:endParaRPr>
          </a:p>
        </p:txBody>
      </p:sp>
      <p:pic>
        <p:nvPicPr>
          <p:cNvPr id="12" name="Picture 2" descr="C:\Users\lenovo\Pictures\Saved Pictures\images-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44536"/>
            <a:ext cx="1922586" cy="291854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utoShape 5"/>
          <p:cNvSpPr>
            <a:spLocks noChangeArrowheads="1"/>
          </p:cNvSpPr>
          <p:nvPr/>
        </p:nvSpPr>
        <p:spPr bwMode="auto">
          <a:xfrm>
            <a:off x="6477000" y="527075"/>
            <a:ext cx="2535672" cy="2553464"/>
          </a:xfrm>
          <a:prstGeom prst="roundRect">
            <a:avLst>
              <a:gd name="adj" fmla="val 9102"/>
            </a:avLst>
          </a:prstGeom>
          <a:solidFill>
            <a:srgbClr val="FF0000"/>
          </a:solidFill>
          <a:ln w="9525">
            <a:round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FF"/>
            </a:extrusionClr>
          </a:sp3d>
        </p:spPr>
        <p:txBody>
          <a:bodyPr wrap="none" lIns="117134" tIns="58568" rIns="117134" bIns="58568" anchor="ctr">
            <a:flatTx/>
          </a:bodyPr>
          <a:lstStyle/>
          <a:p>
            <a:r>
              <a:rPr lang="en-US" b="1" i="1" dirty="0" err="1">
                <a:latin typeface="Geometr231 BT"/>
                <a:sym typeface="Geometr231 BT"/>
              </a:rPr>
              <a:t>Pengalaman</a:t>
            </a:r>
            <a:r>
              <a:rPr lang="en-US" b="1" i="1" dirty="0">
                <a:latin typeface="Geometr231 BT"/>
                <a:sym typeface="Geometr231 BT"/>
              </a:rPr>
              <a:t> </a:t>
            </a:r>
            <a:r>
              <a:rPr lang="en-US" b="1" i="1" dirty="0" err="1">
                <a:latin typeface="Geometr231 BT"/>
                <a:sym typeface="Geometr231 BT"/>
              </a:rPr>
              <a:t>Jabatan</a:t>
            </a:r>
            <a:endParaRPr lang="en-US" b="1" i="1" dirty="0">
              <a:latin typeface="Geometr231 BT"/>
              <a:sym typeface="Geometr231 BT"/>
            </a:endParaRPr>
          </a:p>
          <a:p>
            <a:r>
              <a:rPr lang="en-US" sz="2100" b="1" i="1" dirty="0">
                <a:latin typeface="Geometr231 BT"/>
                <a:sym typeface="Geometr231 BT"/>
              </a:rPr>
              <a:t> </a:t>
            </a:r>
          </a:p>
          <a:p>
            <a:r>
              <a:rPr lang="en-US" sz="1400" b="1" i="1" dirty="0">
                <a:latin typeface="Geometr231 BT"/>
                <a:sym typeface="Geometr231 BT"/>
              </a:rPr>
              <a:t>WI </a:t>
            </a:r>
            <a:r>
              <a:rPr lang="en-US" sz="1400" b="1" i="1" dirty="0" err="1">
                <a:latin typeface="Geometr231 BT"/>
                <a:sym typeface="Geometr231 BT"/>
              </a:rPr>
              <a:t>Ahli</a:t>
            </a:r>
            <a:r>
              <a:rPr lang="en-US" sz="1400" b="1" i="1" dirty="0">
                <a:latin typeface="Geometr231 BT"/>
                <a:sym typeface="Geometr231 BT"/>
              </a:rPr>
              <a:t> </a:t>
            </a:r>
            <a:r>
              <a:rPr lang="en-US" sz="1400" b="1" i="1" dirty="0" err="1">
                <a:latin typeface="Geometr231 BT"/>
                <a:sym typeface="Geometr231 BT"/>
              </a:rPr>
              <a:t>Utama</a:t>
            </a:r>
            <a:r>
              <a:rPr lang="en-US" sz="1400" b="1" i="1" dirty="0">
                <a:latin typeface="Geometr231 BT"/>
                <a:sym typeface="Geometr231 BT"/>
              </a:rPr>
              <a:t> PKASN LAN </a:t>
            </a:r>
          </a:p>
          <a:p>
            <a:r>
              <a:rPr lang="en-US" sz="1400" b="1" i="1" dirty="0" err="1">
                <a:latin typeface="Geometr231 BT"/>
                <a:sym typeface="Geometr231 BT"/>
              </a:rPr>
              <a:t>Ka</a:t>
            </a:r>
            <a:r>
              <a:rPr lang="en-US" sz="1400" b="1" i="1" dirty="0">
                <a:latin typeface="Geometr231 BT"/>
                <a:sym typeface="Geometr231 BT"/>
              </a:rPr>
              <a:t> </a:t>
            </a:r>
            <a:r>
              <a:rPr lang="en-US" sz="1400" b="1" i="1" dirty="0" err="1">
                <a:latin typeface="Geometr231 BT"/>
                <a:sym typeface="Geometr231 BT"/>
              </a:rPr>
              <a:t>Disdik</a:t>
            </a:r>
            <a:r>
              <a:rPr lang="en-US" sz="1400" b="1" i="1" dirty="0">
                <a:latin typeface="Geometr231 BT"/>
                <a:sym typeface="Geometr231 BT"/>
              </a:rPr>
              <a:t> </a:t>
            </a:r>
            <a:r>
              <a:rPr lang="en-US" sz="1400" b="1" i="1" dirty="0" err="1">
                <a:latin typeface="Geometr231 BT"/>
                <a:sym typeface="Geometr231 BT"/>
              </a:rPr>
              <a:t>Kab</a:t>
            </a:r>
            <a:endParaRPr lang="en-US" sz="1400" b="1" i="1" dirty="0">
              <a:latin typeface="Geometr231 BT"/>
              <a:sym typeface="Geometr231 BT"/>
            </a:endParaRPr>
          </a:p>
          <a:p>
            <a:r>
              <a:rPr lang="en-US" sz="1400" b="1" i="1" dirty="0" err="1">
                <a:latin typeface="Geometr231 BT"/>
                <a:sym typeface="Geometr231 BT"/>
              </a:rPr>
              <a:t>Ka</a:t>
            </a:r>
            <a:r>
              <a:rPr lang="en-US" sz="1400" b="1" i="1" dirty="0">
                <a:latin typeface="Geometr231 BT"/>
                <a:sym typeface="Geometr231 BT"/>
              </a:rPr>
              <a:t> </a:t>
            </a:r>
            <a:r>
              <a:rPr lang="en-US" sz="1400" b="1" i="1" dirty="0" err="1">
                <a:latin typeface="Geometr231 BT"/>
                <a:sym typeface="Geometr231 BT"/>
              </a:rPr>
              <a:t>Bkd</a:t>
            </a:r>
            <a:r>
              <a:rPr lang="en-US" sz="1400" b="1" i="1" dirty="0">
                <a:latin typeface="Geometr231 BT"/>
                <a:sym typeface="Geometr231 BT"/>
              </a:rPr>
              <a:t> </a:t>
            </a:r>
            <a:r>
              <a:rPr lang="en-US" sz="1400" b="1" i="1" dirty="0" err="1">
                <a:latin typeface="Geometr231 BT"/>
                <a:sym typeface="Geometr231 BT"/>
              </a:rPr>
              <a:t>Kab</a:t>
            </a:r>
            <a:endParaRPr lang="en-US" sz="1400" b="1" i="1" dirty="0">
              <a:latin typeface="Geometr231 BT"/>
              <a:sym typeface="Geometr231 BT"/>
            </a:endParaRPr>
          </a:p>
          <a:p>
            <a:r>
              <a:rPr lang="en-US" sz="1400" b="1" i="1" dirty="0" err="1">
                <a:latin typeface="Geometr231 BT"/>
                <a:sym typeface="Geometr231 BT"/>
              </a:rPr>
              <a:t>Insp</a:t>
            </a:r>
            <a:r>
              <a:rPr lang="en-US" sz="1400" b="1" i="1" dirty="0">
                <a:latin typeface="Geometr231 BT"/>
                <a:sym typeface="Geometr231 BT"/>
              </a:rPr>
              <a:t> </a:t>
            </a:r>
            <a:r>
              <a:rPr lang="en-US" sz="1400" b="1" i="1" dirty="0" err="1">
                <a:latin typeface="Geometr231 BT"/>
                <a:sym typeface="Geometr231 BT"/>
              </a:rPr>
              <a:t>Inspektorat</a:t>
            </a:r>
            <a:r>
              <a:rPr lang="en-US" sz="1400" b="1" i="1" dirty="0">
                <a:latin typeface="Geometr231 BT"/>
                <a:sym typeface="Geometr231 BT"/>
              </a:rPr>
              <a:t> </a:t>
            </a:r>
            <a:r>
              <a:rPr lang="en-US" sz="1400" b="1" i="1" dirty="0" err="1">
                <a:latin typeface="Geometr231 BT"/>
                <a:sym typeface="Geometr231 BT"/>
              </a:rPr>
              <a:t>Kab</a:t>
            </a:r>
            <a:endParaRPr lang="en-US" sz="1400" b="1" i="1" dirty="0">
              <a:latin typeface="Geometr231 BT"/>
              <a:sym typeface="Geometr231 BT"/>
            </a:endParaRPr>
          </a:p>
          <a:p>
            <a:r>
              <a:rPr lang="en-US" sz="1400" b="1" i="1" dirty="0" err="1">
                <a:latin typeface="Geometr231 BT"/>
                <a:sym typeface="Geometr231 BT"/>
              </a:rPr>
              <a:t>Staf</a:t>
            </a:r>
            <a:r>
              <a:rPr lang="en-US" sz="1400" b="1" i="1" dirty="0">
                <a:latin typeface="Geometr231 BT"/>
                <a:sym typeface="Geometr231 BT"/>
              </a:rPr>
              <a:t> </a:t>
            </a:r>
            <a:r>
              <a:rPr lang="en-US" sz="1400" b="1" i="1" dirty="0" err="1">
                <a:latin typeface="Geometr231 BT"/>
                <a:sym typeface="Geometr231 BT"/>
              </a:rPr>
              <a:t>Ahli</a:t>
            </a:r>
            <a:endParaRPr lang="en-US" sz="1400" b="1" i="1" dirty="0">
              <a:latin typeface="Geometr231 BT"/>
              <a:sym typeface="Geometr231 BT"/>
            </a:endParaRPr>
          </a:p>
          <a:p>
            <a:r>
              <a:rPr lang="en-US" sz="1400" b="1" i="1" dirty="0" err="1">
                <a:latin typeface="Geometr231 BT"/>
                <a:sym typeface="Geometr231 BT"/>
              </a:rPr>
              <a:t>Ka</a:t>
            </a:r>
            <a:r>
              <a:rPr lang="en-US" sz="1400" b="1" i="1" dirty="0">
                <a:latin typeface="Geometr231 BT"/>
                <a:sym typeface="Geometr231 BT"/>
              </a:rPr>
              <a:t> </a:t>
            </a:r>
            <a:r>
              <a:rPr lang="en-US" sz="1400" b="1" i="1" dirty="0" err="1">
                <a:latin typeface="Geometr231 BT"/>
                <a:sym typeface="Geometr231 BT"/>
              </a:rPr>
              <a:t>Badan</a:t>
            </a:r>
            <a:r>
              <a:rPr lang="en-US" sz="1400" b="1" i="1" dirty="0">
                <a:latin typeface="Geometr231 BT"/>
                <a:sym typeface="Geometr231 BT"/>
              </a:rPr>
              <a:t> </a:t>
            </a:r>
            <a:r>
              <a:rPr lang="en-US" sz="1400" b="1" i="1" dirty="0" err="1">
                <a:latin typeface="Geometr231 BT"/>
                <a:sym typeface="Geometr231 BT"/>
              </a:rPr>
              <a:t>Perizinan</a:t>
            </a:r>
            <a:r>
              <a:rPr lang="en-US" sz="1400" b="1" i="1" dirty="0">
                <a:latin typeface="Geometr231 BT"/>
                <a:sym typeface="Geometr231 BT"/>
              </a:rPr>
              <a:t> </a:t>
            </a:r>
            <a:r>
              <a:rPr lang="en-US" sz="1400" b="1" i="1" dirty="0" err="1">
                <a:latin typeface="Geometr231 BT"/>
                <a:sym typeface="Geometr231 BT"/>
              </a:rPr>
              <a:t>Kab</a:t>
            </a:r>
            <a:endParaRPr lang="en-US" sz="1400" b="1" i="1" dirty="0">
              <a:latin typeface="Geometr231 BT"/>
              <a:sym typeface="Geometr231 BT"/>
            </a:endParaRPr>
          </a:p>
          <a:p>
            <a:r>
              <a:rPr lang="en-US" sz="1400" b="1" i="1" dirty="0" err="1">
                <a:latin typeface="Geometr231 BT"/>
                <a:sym typeface="Geometr231 BT"/>
              </a:rPr>
              <a:t>Camat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603983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bldLvl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C:\Users\chusni thamrin\Pictures\nasionalisme\header_indonesi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096001"/>
            <a:ext cx="9144000" cy="761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3896404" y="6229290"/>
            <a:ext cx="29061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 Symbol" pitchFamily="34" charset="0"/>
                <a:ea typeface="Segoe UI Symbol" pitchFamily="34" charset="0"/>
              </a:rPr>
              <a:t>do something better for</a:t>
            </a:r>
            <a:endParaRPr lang="en-GB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egoe UI Symbol" pitchFamily="34" charset="0"/>
              <a:ea typeface="Segoe UI Symbol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4F3FF3B-7835-514F-8DF3-8F3CFE91E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36" y="228600"/>
            <a:ext cx="8991600" cy="63976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Rule based vs Value based</a:t>
            </a: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7CB3DF68-F817-FF4D-8320-ECEDC3D3A7A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0068723"/>
              </p:ext>
            </p:extLst>
          </p:nvPr>
        </p:nvGraphicFramePr>
        <p:xfrm>
          <a:off x="152400" y="965994"/>
          <a:ext cx="8839200" cy="5032374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441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4187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Rule based</a:t>
                      </a: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06" marB="45706" horzOverflow="overflow"/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Value based</a:t>
                      </a: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06" marB="45706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3562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315913" marR="0" lvl="0" indent="-2984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a. </a:t>
                      </a:r>
                      <a:r>
                        <a:rPr kumimoji="0" lang="en-US" altLang="en-US" sz="24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Menghindari</a:t>
                      </a:r>
                      <a:r>
                        <a:rPr kumimoji="0" lang="en-US" alt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altLang="en-US" sz="24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perilaku</a:t>
                      </a:r>
                      <a:r>
                        <a:rPr kumimoji="0" lang="en-US" alt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altLang="en-US" sz="24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tidak</a:t>
                      </a:r>
                      <a:r>
                        <a:rPr kumimoji="0" lang="en-US" alt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altLang="en-US" sz="24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etis</a:t>
                      </a: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06" marB="45706" horzOverflow="overflow"/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a. </a:t>
                      </a:r>
                      <a:r>
                        <a:rPr kumimoji="0" lang="en-US" altLang="en-US" sz="24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Mendorong</a:t>
                      </a:r>
                      <a:r>
                        <a:rPr kumimoji="0" lang="en-US" alt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altLang="en-US" sz="24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perilaku</a:t>
                      </a:r>
                      <a:r>
                        <a:rPr kumimoji="0" lang="en-US" alt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altLang="en-US" sz="24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etis</a:t>
                      </a: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06" marB="45706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3562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315913" marR="0" lvl="0" indent="-2984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b. </a:t>
                      </a:r>
                      <a:r>
                        <a:rPr kumimoji="0" lang="en-US" altLang="en-US" sz="24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Memperkuat</a:t>
                      </a:r>
                      <a:r>
                        <a:rPr kumimoji="0" lang="en-US" alt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altLang="en-US" sz="24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kontrol</a:t>
                      </a:r>
                      <a:r>
                        <a:rPr kumimoji="0" lang="en-US" alt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altLang="en-US" sz="24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eksternal</a:t>
                      </a: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06" marB="45706" horzOverflow="overflow"/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b. </a:t>
                      </a:r>
                      <a:r>
                        <a:rPr kumimoji="0" lang="en-US" altLang="en-US" sz="24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Memperkuat</a:t>
                      </a:r>
                      <a:r>
                        <a:rPr kumimoji="0" lang="en-US" alt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altLang="en-US" sz="24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kontrol</a:t>
                      </a:r>
                      <a:r>
                        <a:rPr kumimoji="0" lang="en-US" alt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internal</a:t>
                      </a: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06" marB="45706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21063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c. </a:t>
                      </a:r>
                      <a:r>
                        <a:rPr kumimoji="0" lang="en-US" altLang="en-US" sz="24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Jenis</a:t>
                      </a:r>
                      <a:r>
                        <a:rPr kumimoji="0" lang="en-US" alt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altLang="en-US" sz="24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instrumen</a:t>
                      </a:r>
                      <a:r>
                        <a:rPr kumimoji="0" lang="en-US" alt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: 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u="none" strike="noStrike" cap="none" normalizeH="0" baseline="0" dirty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altLang="en-US" sz="24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Legislasi</a:t>
                      </a:r>
                      <a:endParaRPr kumimoji="0" lang="en-US" altLang="en-US" sz="2400" u="none" strike="noStrike" cap="none" normalizeH="0" baseline="0" dirty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altLang="en-US" sz="24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Pedoman</a:t>
                      </a:r>
                      <a:r>
                        <a:rPr kumimoji="0" lang="en-US" alt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altLang="en-US" sz="24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Perilaku</a:t>
                      </a:r>
                      <a:r>
                        <a:rPr kumimoji="0" lang="en-US" alt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yang </a:t>
                      </a:r>
                      <a:r>
                        <a:rPr kumimoji="0" lang="en-US" altLang="en-US" sz="24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ketat</a:t>
                      </a:r>
                      <a:endParaRPr kumimoji="0" lang="en-US" altLang="en-US" sz="2400" u="none" strike="noStrike" cap="none" normalizeH="0" baseline="0" dirty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altLang="en-US" sz="24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Pengawasan</a:t>
                      </a:r>
                      <a:r>
                        <a:rPr kumimoji="0" lang="en-US" alt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yang </a:t>
                      </a:r>
                      <a:r>
                        <a:rPr kumimoji="0" lang="en-US" altLang="en-US" sz="24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ketat</a:t>
                      </a: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06" marB="45706" horzOverflow="overflow"/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c. </a:t>
                      </a:r>
                      <a:r>
                        <a:rPr kumimoji="0" lang="en-US" altLang="en-US" sz="24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Jenis</a:t>
                      </a:r>
                      <a:r>
                        <a:rPr kumimoji="0" lang="en-US" alt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altLang="en-US" sz="24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instrumen</a:t>
                      </a:r>
                      <a:r>
                        <a:rPr kumimoji="0" lang="en-US" alt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: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u="none" strike="noStrike" cap="none" normalizeH="0" baseline="0" dirty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alt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Training </a:t>
                      </a:r>
                      <a:r>
                        <a:rPr kumimoji="0" lang="en-US" altLang="en-US" sz="24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dan</a:t>
                      </a:r>
                      <a:r>
                        <a:rPr kumimoji="0" lang="en-US" alt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altLang="en-US" sz="24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pengembangan</a:t>
                      </a:r>
                      <a:endParaRPr kumimoji="0" lang="en-US" altLang="en-US" sz="2400" u="none" strike="noStrike" cap="none" normalizeH="0" baseline="0" dirty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alt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Coaching/mentoring 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06" marB="45706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374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15240" y="6629400"/>
            <a:ext cx="9144000" cy="228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Picture 2" descr="http://my.edgewood.edu/sites/services/itso/Technology%20Newsletter/Graphics/Grass_Border_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2"/>
            <a:ext cx="9144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/>
          <a:srcRect b="17808"/>
          <a:stretch>
            <a:fillRect/>
          </a:stretch>
        </p:blipFill>
        <p:spPr bwMode="auto">
          <a:xfrm>
            <a:off x="2182031" y="845819"/>
            <a:ext cx="4572000" cy="3322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30480" y="4671060"/>
            <a:ext cx="9128760" cy="2072640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err="1"/>
              <a:t>adakah</a:t>
            </a:r>
            <a:r>
              <a:rPr lang="en-US" sz="3200" b="1" dirty="0"/>
              <a:t> </a:t>
            </a:r>
            <a:r>
              <a:rPr lang="en-US" sz="3200" b="1" dirty="0" err="1"/>
              <a:t>obat</a:t>
            </a:r>
            <a:r>
              <a:rPr lang="en-US" sz="3200" b="1" dirty="0"/>
              <a:t> </a:t>
            </a:r>
            <a:r>
              <a:rPr lang="en-US" sz="3200" b="1" i="1" dirty="0" err="1"/>
              <a:t>untuk</a:t>
            </a:r>
            <a:r>
              <a:rPr lang="en-US" sz="3200" b="1" dirty="0"/>
              <a:t> </a:t>
            </a:r>
            <a:r>
              <a:rPr lang="en-US" sz="3200" b="1" dirty="0" err="1"/>
              <a:t>memperbaiki</a:t>
            </a:r>
            <a:r>
              <a:rPr lang="en-US" sz="3200" b="1" dirty="0"/>
              <a:t> </a:t>
            </a:r>
            <a:r>
              <a:rPr lang="en-US" sz="4800" b="1" dirty="0" err="1"/>
              <a:t>Integritas</a:t>
            </a:r>
            <a:r>
              <a:rPr lang="en-US" sz="4800" b="1" dirty="0"/>
              <a:t>, Moral, </a:t>
            </a:r>
            <a:r>
              <a:rPr lang="en-US" sz="4800" b="1" dirty="0" err="1"/>
              <a:t>dan</a:t>
            </a:r>
            <a:r>
              <a:rPr lang="en-US" sz="4800" b="1" dirty="0"/>
              <a:t> </a:t>
            </a:r>
            <a:r>
              <a:rPr lang="en-US" sz="4800" b="1" dirty="0" err="1"/>
              <a:t>Etika</a:t>
            </a:r>
            <a:r>
              <a:rPr lang="en-US" sz="4800" b="1" dirty="0"/>
              <a:t> </a:t>
            </a:r>
            <a:r>
              <a:rPr lang="en-US" sz="4800" b="1" dirty="0" err="1"/>
              <a:t>Aparatur</a:t>
            </a:r>
            <a:r>
              <a:rPr lang="en-US" sz="4800" b="1" dirty="0"/>
              <a:t> ?</a:t>
            </a:r>
          </a:p>
        </p:txBody>
      </p:sp>
      <p:pic>
        <p:nvPicPr>
          <p:cNvPr id="16" name="Picture 4" descr="C:\Users\chusni thamrin\Pictures\nasionalisme\header_indonesi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6096001"/>
            <a:ext cx="9144000" cy="761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TextBox 16"/>
          <p:cNvSpPr txBox="1"/>
          <p:nvPr/>
        </p:nvSpPr>
        <p:spPr>
          <a:xfrm>
            <a:off x="3827069" y="6229290"/>
            <a:ext cx="29061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 Symbol" pitchFamily="34" charset="0"/>
                <a:ea typeface="Segoe UI Symbol" pitchFamily="34" charset="0"/>
              </a:rPr>
              <a:t>do something better for</a:t>
            </a:r>
            <a:endParaRPr lang="en-GB" sz="20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egoe UI Symbol" pitchFamily="34" charset="0"/>
              <a:ea typeface="Segoe UI Symbo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24228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C:\Users\chusni thamrin\Pictures\nasionalisme\header_indonesi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096001"/>
            <a:ext cx="9144000" cy="761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3896404" y="6229290"/>
            <a:ext cx="29061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 Symbol" pitchFamily="34" charset="0"/>
                <a:ea typeface="Segoe UI Symbol" pitchFamily="34" charset="0"/>
              </a:rPr>
              <a:t>do something better for</a:t>
            </a:r>
            <a:endParaRPr lang="en-GB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egoe UI Symbol" pitchFamily="34" charset="0"/>
              <a:ea typeface="Segoe UI Symbol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589D535-4A9F-B84D-838D-F7BADBE93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29818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3200" b="1" dirty="0"/>
            </a:br>
            <a:r>
              <a:rPr lang="en-US" sz="3200" b="1" dirty="0" err="1">
                <a:solidFill>
                  <a:schemeClr val="bg1"/>
                </a:solidFill>
              </a:rPr>
              <a:t>Instrumen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penegakan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integritas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dalam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birokrasi</a:t>
            </a:r>
            <a:endParaRPr lang="en-US" sz="3200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C8B1406D-E154-044B-8C78-F1E2DE91B6A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3522260"/>
              </p:ext>
            </p:extLst>
          </p:nvPr>
        </p:nvGraphicFramePr>
        <p:xfrm>
          <a:off x="0" y="1333341"/>
          <a:ext cx="9144000" cy="43891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895600">
                  <a:extLst>
                    <a:ext uri="{9D8B030D-6E8A-4147-A177-3AD203B41FA5}">
                      <a16:colId xmlns:a16="http://schemas.microsoft.com/office/drawing/2014/main" val="2234364453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1423501104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711725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Pedoman</a:t>
                      </a:r>
                      <a:r>
                        <a:rPr lang="en-US" sz="2400" dirty="0"/>
                        <a:t> 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Monitoring 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2759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/>
                        <a:t>Instrumen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utama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err="1"/>
                        <a:t>Kode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etik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err="1"/>
                        <a:t>Kebijakan</a:t>
                      </a:r>
                      <a:r>
                        <a:rPr lang="en-US" sz="2000" dirty="0"/>
                        <a:t> Whistle blower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61751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err="1"/>
                        <a:t>Kode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perilaku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err="1"/>
                        <a:t>Sistem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Pengaduan</a:t>
                      </a:r>
                      <a:r>
                        <a:rPr lang="en-US" sz="2000" dirty="0"/>
                        <a:t> 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37088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err="1"/>
                        <a:t>Kebijakan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penanganan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konflik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kepentingan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Survey 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52539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err="1"/>
                        <a:t>Kebijakan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penanganan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gratifikasi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Internal audit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216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err="1"/>
                        <a:t>Analisa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Risiko</a:t>
                      </a:r>
                      <a:r>
                        <a:rPr lang="en-US" sz="2000" dirty="0"/>
                        <a:t> 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err="1"/>
                        <a:t>Transparansi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98201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err="1"/>
                        <a:t>Analisa</a:t>
                      </a:r>
                      <a:r>
                        <a:rPr lang="en-US" sz="2000" dirty="0"/>
                        <a:t> dilemma </a:t>
                      </a:r>
                      <a:r>
                        <a:rPr lang="en-US" sz="2000" dirty="0" err="1"/>
                        <a:t>etika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err="1"/>
                        <a:t>Partisipasi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publik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30037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Wilayah </a:t>
                      </a:r>
                      <a:r>
                        <a:rPr lang="en-US" sz="2000" dirty="0" err="1"/>
                        <a:t>bebas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korupsi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83212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6470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C:\Users\chusni thamrin\Pictures\nasionalisme\header_indonesi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096001"/>
            <a:ext cx="9144000" cy="761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3896404" y="6229290"/>
            <a:ext cx="29061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 Symbol" pitchFamily="34" charset="0"/>
                <a:ea typeface="Segoe UI Symbol" pitchFamily="34" charset="0"/>
              </a:rPr>
              <a:t>do something better for</a:t>
            </a:r>
            <a:endParaRPr lang="en-GB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egoe UI Symbol" pitchFamily="34" charset="0"/>
              <a:ea typeface="Segoe UI Symbol" pitchFamily="34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6EC448B-12ED-5140-9BF5-922C35FD57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7239956"/>
              </p:ext>
            </p:extLst>
          </p:nvPr>
        </p:nvGraphicFramePr>
        <p:xfrm>
          <a:off x="152400" y="1177925"/>
          <a:ext cx="8991600" cy="46634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819400">
                  <a:extLst>
                    <a:ext uri="{9D8B030D-6E8A-4147-A177-3AD203B41FA5}">
                      <a16:colId xmlns:a16="http://schemas.microsoft.com/office/drawing/2014/main" val="2234364453"/>
                    </a:ext>
                  </a:extLst>
                </a:gridCol>
                <a:gridCol w="3175000">
                  <a:extLst>
                    <a:ext uri="{9D8B030D-6E8A-4147-A177-3AD203B41FA5}">
                      <a16:colId xmlns:a16="http://schemas.microsoft.com/office/drawing/2014/main" val="1423501104"/>
                    </a:ext>
                  </a:extLst>
                </a:gridCol>
                <a:gridCol w="2997200">
                  <a:extLst>
                    <a:ext uri="{9D8B030D-6E8A-4147-A177-3AD203B41FA5}">
                      <a16:colId xmlns:a16="http://schemas.microsoft.com/office/drawing/2014/main" val="1711725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Pedoman</a:t>
                      </a:r>
                      <a:r>
                        <a:rPr lang="en-US" sz="2400" dirty="0"/>
                        <a:t> 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Monitoring 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2759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1188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/>
                        <a:t>Dukungan</a:t>
                      </a:r>
                      <a:r>
                        <a:rPr lang="en-US" sz="2400" dirty="0"/>
                        <a:t> Management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Survey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57513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/>
                        <a:t>Kepegawaian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 err="1"/>
                        <a:t>Recruitmen</a:t>
                      </a:r>
                      <a:r>
                        <a:rPr lang="en-US" sz="2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3701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 err="1"/>
                        <a:t>Penilaian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kinerja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8703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 err="1"/>
                        <a:t>Promosi</a:t>
                      </a:r>
                      <a:r>
                        <a:rPr lang="en-US" sz="2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56632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 err="1"/>
                        <a:t>Sosialisasi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dan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Kebijakan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pengembangan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pegawai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50770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892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C:\Users\chusni thamrin\Pictures\nasionalisme\header_indonesi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096001"/>
            <a:ext cx="9144000" cy="761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3896404" y="6229290"/>
            <a:ext cx="29061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 Symbol" pitchFamily="34" charset="0"/>
                <a:ea typeface="Segoe UI Symbol" pitchFamily="34" charset="0"/>
              </a:rPr>
              <a:t>do something better for</a:t>
            </a:r>
            <a:endParaRPr lang="en-GB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egoe UI Symbol" pitchFamily="34" charset="0"/>
              <a:ea typeface="Segoe UI Symbol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0887603-7BEF-2C47-B163-EC953A813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457200"/>
            <a:ext cx="4495800" cy="623888"/>
          </a:xfrm>
        </p:spPr>
        <p:txBody>
          <a:bodyPr/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INSTRUMEN UTAMA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8A4C7C4-2952-5247-9971-8D8EC766D5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83531"/>
            <a:ext cx="3581400" cy="34456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100" b="1" dirty="0"/>
              <a:t>1. </a:t>
            </a:r>
            <a:r>
              <a:rPr lang="en-US" sz="2100" b="1" dirty="0" err="1"/>
              <a:t>Kode</a:t>
            </a:r>
            <a:r>
              <a:rPr lang="en-US" sz="2100" b="1" dirty="0"/>
              <a:t> </a:t>
            </a:r>
            <a:r>
              <a:rPr lang="en-US" sz="2100" b="1" dirty="0" err="1"/>
              <a:t>etik</a:t>
            </a:r>
            <a:endParaRPr lang="en-US" sz="2100" b="1" dirty="0"/>
          </a:p>
          <a:p>
            <a:r>
              <a:rPr lang="en-US" sz="1900" dirty="0" err="1"/>
              <a:t>Pernyataan</a:t>
            </a:r>
            <a:r>
              <a:rPr lang="en-US" sz="1900" dirty="0"/>
              <a:t> </a:t>
            </a:r>
            <a:r>
              <a:rPr lang="en-US" sz="1900" dirty="0" err="1"/>
              <a:t>Nilai</a:t>
            </a:r>
            <a:r>
              <a:rPr lang="en-US" sz="1900" dirty="0"/>
              <a:t>, </a:t>
            </a:r>
            <a:r>
              <a:rPr lang="en-US" sz="1900" dirty="0" err="1"/>
              <a:t>berperan</a:t>
            </a:r>
            <a:r>
              <a:rPr lang="en-US" sz="1900" dirty="0"/>
              <a:t> </a:t>
            </a:r>
            <a:r>
              <a:rPr lang="en-US" sz="1900" dirty="0" err="1"/>
              <a:t>seperti</a:t>
            </a:r>
            <a:r>
              <a:rPr lang="en-US" sz="1900" dirty="0"/>
              <a:t> </a:t>
            </a:r>
            <a:r>
              <a:rPr lang="en-US" sz="1900" dirty="0" err="1"/>
              <a:t>Konstitusi</a:t>
            </a:r>
            <a:r>
              <a:rPr lang="en-US" sz="1900" dirty="0"/>
              <a:t> </a:t>
            </a:r>
            <a:r>
              <a:rPr lang="en-US" sz="1900" dirty="0" err="1"/>
              <a:t>dengan</a:t>
            </a:r>
            <a:r>
              <a:rPr lang="en-US" sz="1900" dirty="0"/>
              <a:t> </a:t>
            </a:r>
            <a:r>
              <a:rPr lang="en-US" sz="1900" dirty="0" err="1"/>
              <a:t>prinsip-prinsip</a:t>
            </a:r>
            <a:r>
              <a:rPr lang="en-US" sz="1900" dirty="0"/>
              <a:t> </a:t>
            </a:r>
            <a:r>
              <a:rPr lang="en-US" sz="1900" dirty="0" err="1"/>
              <a:t>umum</a:t>
            </a:r>
            <a:r>
              <a:rPr lang="en-US" sz="1900" dirty="0"/>
              <a:t> </a:t>
            </a:r>
            <a:r>
              <a:rPr lang="en-US" sz="1900" dirty="0" err="1"/>
              <a:t>untuk</a:t>
            </a:r>
            <a:r>
              <a:rPr lang="en-US" sz="1900" dirty="0"/>
              <a:t> </a:t>
            </a:r>
            <a:r>
              <a:rPr lang="en-US" sz="1900" dirty="0" err="1"/>
              <a:t>memandu</a:t>
            </a:r>
            <a:r>
              <a:rPr lang="en-US" sz="1900" dirty="0"/>
              <a:t> </a:t>
            </a:r>
            <a:r>
              <a:rPr lang="en-US" sz="1900" dirty="0" err="1"/>
              <a:t>perilaku</a:t>
            </a:r>
            <a:r>
              <a:rPr lang="en-US" sz="1900" dirty="0"/>
              <a:t>; </a:t>
            </a:r>
            <a:r>
              <a:rPr lang="en-US" sz="1900" dirty="0" err="1"/>
              <a:t>menguraikan</a:t>
            </a:r>
            <a:r>
              <a:rPr lang="en-US" sz="1900" dirty="0"/>
              <a:t> </a:t>
            </a:r>
            <a:r>
              <a:rPr lang="en-US" sz="1900" dirty="0" err="1"/>
              <a:t>serangkaian</a:t>
            </a:r>
            <a:r>
              <a:rPr lang="en-US" sz="1900" dirty="0"/>
              <a:t> </a:t>
            </a:r>
            <a:r>
              <a:rPr lang="en-US" sz="1900" dirty="0" err="1"/>
              <a:t>prinsip</a:t>
            </a:r>
            <a:r>
              <a:rPr lang="en-US" sz="1900" dirty="0"/>
              <a:t> yang </a:t>
            </a:r>
            <a:r>
              <a:rPr lang="en-US" sz="1900" dirty="0" err="1"/>
              <a:t>memengaruhi</a:t>
            </a:r>
            <a:r>
              <a:rPr lang="en-US" sz="1900" dirty="0"/>
              <a:t> </a:t>
            </a:r>
            <a:r>
              <a:rPr lang="en-US" sz="1900" dirty="0" err="1"/>
              <a:t>pengambilan</a:t>
            </a:r>
            <a:r>
              <a:rPr lang="en-US" sz="1900" dirty="0"/>
              <a:t> </a:t>
            </a:r>
            <a:r>
              <a:rPr lang="en-US" sz="1900" dirty="0" err="1"/>
              <a:t>keputusan</a:t>
            </a:r>
            <a:r>
              <a:rPr lang="en-US" sz="1900" dirty="0"/>
              <a:t>.</a:t>
            </a:r>
          </a:p>
          <a:p>
            <a:pPr marL="0" indent="0">
              <a:buNone/>
            </a:pPr>
            <a:r>
              <a:rPr lang="en-US" sz="2100" b="1" dirty="0"/>
              <a:t>2. </a:t>
            </a:r>
            <a:r>
              <a:rPr lang="en-US" sz="2100" b="1" dirty="0" err="1"/>
              <a:t>Kode</a:t>
            </a:r>
            <a:r>
              <a:rPr lang="en-US" sz="2100" b="1" dirty="0"/>
              <a:t> </a:t>
            </a:r>
            <a:r>
              <a:rPr lang="en-US" sz="2100" b="1" dirty="0" err="1"/>
              <a:t>perilaku</a:t>
            </a:r>
            <a:endParaRPr lang="en-US" sz="2100" dirty="0"/>
          </a:p>
          <a:p>
            <a:r>
              <a:rPr lang="en-US" sz="1900" dirty="0" err="1"/>
              <a:t>Pedoman</a:t>
            </a:r>
            <a:r>
              <a:rPr lang="en-US" sz="1900" dirty="0"/>
              <a:t> yang </a:t>
            </a:r>
            <a:r>
              <a:rPr lang="en-US" sz="1900" dirty="0" err="1"/>
              <a:t>menjabarkan</a:t>
            </a:r>
            <a:r>
              <a:rPr lang="en-US" sz="1900" dirty="0"/>
              <a:t> </a:t>
            </a:r>
            <a:r>
              <a:rPr lang="en-US" sz="1900" dirty="0" err="1"/>
              <a:t>kode</a:t>
            </a:r>
            <a:r>
              <a:rPr lang="en-US" sz="1900" dirty="0"/>
              <a:t> </a:t>
            </a:r>
            <a:r>
              <a:rPr lang="en-US" sz="1900" dirty="0" err="1"/>
              <a:t>etika</a:t>
            </a:r>
            <a:r>
              <a:rPr lang="en-US" sz="1900" dirty="0"/>
              <a:t> </a:t>
            </a:r>
            <a:r>
              <a:rPr lang="en-US" sz="1900" dirty="0" err="1"/>
              <a:t>dalam</a:t>
            </a:r>
            <a:r>
              <a:rPr lang="en-US" sz="1900" dirty="0"/>
              <a:t> </a:t>
            </a:r>
            <a:r>
              <a:rPr lang="en-US" sz="1900" dirty="0" err="1"/>
              <a:t>konteks</a:t>
            </a:r>
            <a:r>
              <a:rPr lang="en-US" sz="1900" dirty="0"/>
              <a:t> </a:t>
            </a:r>
            <a:r>
              <a:rPr lang="en-US" sz="1900" dirty="0" err="1"/>
              <a:t>ttt</a:t>
            </a:r>
            <a:r>
              <a:rPr lang="en-US" sz="1900" dirty="0"/>
              <a:t> (</a:t>
            </a:r>
            <a:r>
              <a:rPr lang="en-US" sz="1900" dirty="0" err="1"/>
              <a:t>ini</a:t>
            </a:r>
            <a:r>
              <a:rPr lang="en-US" sz="1900" dirty="0"/>
              <a:t> </a:t>
            </a:r>
            <a:r>
              <a:rPr lang="en-US" sz="1900" dirty="0" err="1"/>
              <a:t>menjabarkan</a:t>
            </a:r>
            <a:r>
              <a:rPr lang="en-US" sz="1900" dirty="0"/>
              <a:t> </a:t>
            </a:r>
            <a:r>
              <a:rPr lang="en-US" sz="1900" dirty="0" err="1"/>
              <a:t>perilaku</a:t>
            </a:r>
            <a:r>
              <a:rPr lang="en-US" sz="1900" dirty="0"/>
              <a:t> </a:t>
            </a:r>
            <a:r>
              <a:rPr lang="en-US" sz="1900" dirty="0" err="1"/>
              <a:t>spesifik</a:t>
            </a:r>
            <a:r>
              <a:rPr lang="en-US" sz="1900" dirty="0"/>
              <a:t> yang </a:t>
            </a:r>
            <a:r>
              <a:rPr lang="en-US" sz="1900" dirty="0" err="1"/>
              <a:t>diharuskan</a:t>
            </a:r>
            <a:r>
              <a:rPr lang="en-US" sz="1900" dirty="0"/>
              <a:t>/ </a:t>
            </a:r>
            <a:r>
              <a:rPr lang="en-US" sz="1900" dirty="0" err="1"/>
              <a:t>dilarang</a:t>
            </a:r>
            <a:r>
              <a:rPr lang="en-US" sz="1900" dirty="0"/>
              <a:t> </a:t>
            </a:r>
            <a:r>
              <a:rPr lang="en-US" sz="1900" dirty="0" err="1"/>
              <a:t>dilakukan</a:t>
            </a:r>
            <a:r>
              <a:rPr lang="en-US" sz="1900" dirty="0"/>
              <a:t> </a:t>
            </a:r>
            <a:r>
              <a:rPr lang="en-US" sz="1900" dirty="0" err="1"/>
              <a:t>pegawai</a:t>
            </a:r>
            <a:r>
              <a:rPr lang="en-US" sz="1900" dirty="0"/>
              <a:t>)</a:t>
            </a:r>
          </a:p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05B1C39-2260-D544-9402-CAE67E431CC8}"/>
              </a:ext>
            </a:extLst>
          </p:cNvPr>
          <p:cNvSpPr txBox="1">
            <a:spLocks/>
          </p:cNvSpPr>
          <p:nvPr/>
        </p:nvSpPr>
        <p:spPr bwMode="auto">
          <a:xfrm>
            <a:off x="4495800" y="1905000"/>
            <a:ext cx="3962400" cy="3962401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70000" lnSpcReduction="200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2100" b="1" dirty="0"/>
              <a:t>3.  </a:t>
            </a:r>
            <a:r>
              <a:rPr lang="en-US" sz="2100" b="1" dirty="0" err="1"/>
              <a:t>Pengelolaan</a:t>
            </a:r>
            <a:r>
              <a:rPr lang="en-US" sz="2100" b="1" dirty="0"/>
              <a:t> </a:t>
            </a:r>
            <a:r>
              <a:rPr lang="en-US" sz="2100" b="1" dirty="0" err="1"/>
              <a:t>konflik</a:t>
            </a:r>
            <a:r>
              <a:rPr lang="en-US" sz="2100" b="1" dirty="0"/>
              <a:t> </a:t>
            </a:r>
            <a:r>
              <a:rPr lang="en-US" sz="2100" b="1" dirty="0" err="1"/>
              <a:t>kepentingan</a:t>
            </a:r>
            <a:endParaRPr lang="en-US" sz="2100" b="1" dirty="0"/>
          </a:p>
          <a:p>
            <a:endParaRPr lang="en-US" sz="1900" b="1" dirty="0"/>
          </a:p>
          <a:p>
            <a:pPr marL="285750" indent="-285750" algn="l">
              <a:buFont typeface="Arial" pitchFamily="34" charset="0"/>
              <a:buChar char="•"/>
            </a:pPr>
            <a:r>
              <a:rPr lang="en-ID" sz="2100" dirty="0" err="1"/>
              <a:t>Penyelenggara</a:t>
            </a:r>
            <a:r>
              <a:rPr lang="en-ID" sz="2100" dirty="0"/>
              <a:t> </a:t>
            </a:r>
            <a:r>
              <a:rPr lang="en-ID" sz="2100" dirty="0" err="1"/>
              <a:t>negara</a:t>
            </a:r>
            <a:r>
              <a:rPr lang="en-ID" sz="2100" dirty="0"/>
              <a:t> yang </a:t>
            </a:r>
            <a:r>
              <a:rPr lang="en-ID" sz="2100" dirty="0" err="1"/>
              <a:t>mendapatkan</a:t>
            </a:r>
            <a:r>
              <a:rPr lang="en-ID" sz="2100" dirty="0"/>
              <a:t> </a:t>
            </a:r>
            <a:r>
              <a:rPr lang="en-ID" sz="2100" dirty="0" err="1"/>
              <a:t>kekuasaan</a:t>
            </a:r>
            <a:r>
              <a:rPr lang="en-ID" sz="2100" dirty="0"/>
              <a:t> </a:t>
            </a:r>
            <a:r>
              <a:rPr lang="en-ID" sz="2100" dirty="0" err="1"/>
              <a:t>dan</a:t>
            </a:r>
            <a:r>
              <a:rPr lang="en-ID" sz="2100" dirty="0"/>
              <a:t> </a:t>
            </a:r>
            <a:r>
              <a:rPr lang="en-ID" sz="2100" dirty="0" err="1"/>
              <a:t>kewenangan</a:t>
            </a:r>
            <a:r>
              <a:rPr lang="en-ID" sz="2100" dirty="0"/>
              <a:t> </a:t>
            </a:r>
            <a:r>
              <a:rPr lang="en-ID" sz="2100" dirty="0" err="1"/>
              <a:t>berdasarkan</a:t>
            </a:r>
            <a:r>
              <a:rPr lang="en-ID" sz="2100" dirty="0"/>
              <a:t> </a:t>
            </a:r>
            <a:r>
              <a:rPr lang="en-ID" sz="2100" dirty="0" err="1"/>
              <a:t>peraturan</a:t>
            </a:r>
            <a:r>
              <a:rPr lang="en-ID" sz="2100" dirty="0"/>
              <a:t> per-</a:t>
            </a:r>
            <a:r>
              <a:rPr lang="en-ID" sz="2100" dirty="0" err="1"/>
              <a:t>uu</a:t>
            </a:r>
            <a:r>
              <a:rPr lang="en-ID" sz="2100" dirty="0"/>
              <a:t>-an </a:t>
            </a:r>
            <a:r>
              <a:rPr lang="en-ID" sz="2100" dirty="0" err="1"/>
              <a:t>memiliki</a:t>
            </a:r>
            <a:r>
              <a:rPr lang="en-ID" sz="2100" dirty="0"/>
              <a:t>/</a:t>
            </a:r>
            <a:r>
              <a:rPr lang="en-ID" sz="2100" dirty="0" err="1"/>
              <a:t>diduga</a:t>
            </a:r>
            <a:r>
              <a:rPr lang="en-ID" sz="2100" dirty="0"/>
              <a:t> </a:t>
            </a:r>
            <a:r>
              <a:rPr lang="en-ID" sz="2100" dirty="0" err="1"/>
              <a:t>memiliki</a:t>
            </a:r>
            <a:r>
              <a:rPr lang="en-ID" sz="2100" dirty="0"/>
              <a:t> </a:t>
            </a:r>
            <a:r>
              <a:rPr lang="en-ID" sz="2100" dirty="0" err="1"/>
              <a:t>kepentingan</a:t>
            </a:r>
            <a:r>
              <a:rPr lang="en-ID" sz="2100" dirty="0"/>
              <a:t> </a:t>
            </a:r>
            <a:r>
              <a:rPr lang="en-ID" sz="2100" dirty="0" err="1"/>
              <a:t>pribadi</a:t>
            </a:r>
            <a:r>
              <a:rPr lang="en-ID" sz="2100" dirty="0"/>
              <a:t> </a:t>
            </a:r>
            <a:r>
              <a:rPr lang="en-ID" sz="2100" dirty="0" err="1"/>
              <a:t>atas</a:t>
            </a:r>
            <a:r>
              <a:rPr lang="en-ID" sz="2100" dirty="0"/>
              <a:t> </a:t>
            </a:r>
            <a:r>
              <a:rPr lang="en-ID" sz="2100" dirty="0" err="1"/>
              <a:t>setiap</a:t>
            </a:r>
            <a:r>
              <a:rPr lang="en-ID" sz="2100" dirty="0"/>
              <a:t> </a:t>
            </a:r>
            <a:r>
              <a:rPr lang="en-ID" sz="2100" dirty="0" err="1"/>
              <a:t>penggunaan</a:t>
            </a:r>
            <a:r>
              <a:rPr lang="en-ID" sz="2100" dirty="0"/>
              <a:t> </a:t>
            </a:r>
            <a:r>
              <a:rPr lang="en-ID" sz="2100" dirty="0" err="1"/>
              <a:t>wewenang</a:t>
            </a:r>
            <a:r>
              <a:rPr lang="en-ID" sz="2100" dirty="0"/>
              <a:t> yang </a:t>
            </a:r>
            <a:r>
              <a:rPr lang="en-ID" sz="2100" dirty="0" err="1"/>
              <a:t>dimilikinya</a:t>
            </a:r>
            <a:r>
              <a:rPr lang="en-ID" sz="2100" dirty="0"/>
              <a:t> </a:t>
            </a:r>
            <a:r>
              <a:rPr lang="en-ID" sz="2100" dirty="0" err="1"/>
              <a:t>shg</a:t>
            </a:r>
            <a:r>
              <a:rPr lang="en-ID" sz="2100" dirty="0"/>
              <a:t> </a:t>
            </a:r>
            <a:r>
              <a:rPr lang="en-ID" sz="2100" dirty="0" err="1"/>
              <a:t>dapat</a:t>
            </a:r>
            <a:r>
              <a:rPr lang="en-ID" sz="2100" dirty="0"/>
              <a:t> </a:t>
            </a:r>
            <a:r>
              <a:rPr lang="en-ID" sz="2100" dirty="0" err="1"/>
              <a:t>mempengaruhi</a:t>
            </a:r>
            <a:r>
              <a:rPr lang="en-ID" sz="2100" dirty="0"/>
              <a:t> </a:t>
            </a:r>
            <a:r>
              <a:rPr lang="en-ID" sz="2100" dirty="0" err="1"/>
              <a:t>kualitas</a:t>
            </a:r>
            <a:r>
              <a:rPr lang="en-ID" sz="2100" dirty="0"/>
              <a:t> </a:t>
            </a:r>
            <a:r>
              <a:rPr lang="en-ID" sz="2100" dirty="0" err="1"/>
              <a:t>dan</a:t>
            </a:r>
            <a:r>
              <a:rPr lang="en-ID" sz="2100" dirty="0"/>
              <a:t> </a:t>
            </a:r>
            <a:r>
              <a:rPr lang="en-ID" sz="2100" dirty="0" err="1"/>
              <a:t>kinerja</a:t>
            </a:r>
            <a:r>
              <a:rPr lang="en-ID" sz="2100" dirty="0"/>
              <a:t> yang </a:t>
            </a:r>
            <a:r>
              <a:rPr lang="en-ID" sz="2100" dirty="0" err="1"/>
              <a:t>seharusnya</a:t>
            </a:r>
            <a:r>
              <a:rPr lang="en-ID" sz="2100" dirty="0"/>
              <a:t>.</a:t>
            </a:r>
          </a:p>
          <a:p>
            <a:pPr marL="285750" indent="-285750" algn="l">
              <a:buFont typeface="Arial" pitchFamily="34" charset="0"/>
              <a:buChar char="•"/>
            </a:pPr>
            <a:endParaRPr lang="en-ID" sz="1900" dirty="0"/>
          </a:p>
          <a:p>
            <a:pPr>
              <a:spcAft>
                <a:spcPts val="600"/>
              </a:spcAft>
            </a:pP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Langkah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penanganan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konflik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kepentingan</a:t>
            </a:r>
            <a:endParaRPr lang="en-US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spcAft>
                <a:spcPts val="600"/>
              </a:spcAft>
              <a:buFont typeface="+mj-lt"/>
              <a:buAutoNum type="alphaLcPeriod"/>
            </a:pPr>
            <a:r>
              <a:rPr lang="en-ID" sz="2100" dirty="0" err="1">
                <a:latin typeface="Arial" panose="020B0604020202020204" pitchFamily="34" charset="0"/>
                <a:cs typeface="Arial" panose="020B0604020202020204" pitchFamily="34" charset="0"/>
              </a:rPr>
              <a:t>penyusunan</a:t>
            </a:r>
            <a:r>
              <a:rPr lang="en-ID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100" dirty="0" err="1">
                <a:latin typeface="Arial" panose="020B0604020202020204" pitchFamily="34" charset="0"/>
                <a:cs typeface="Arial" panose="020B0604020202020204" pitchFamily="34" charset="0"/>
              </a:rPr>
              <a:t>kerangka</a:t>
            </a:r>
            <a:r>
              <a:rPr lang="en-ID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100" dirty="0" err="1">
                <a:latin typeface="Arial" panose="020B0604020202020204" pitchFamily="34" charset="0"/>
                <a:cs typeface="Arial" panose="020B0604020202020204" pitchFamily="34" charset="0"/>
              </a:rPr>
              <a:t>kebijakan</a:t>
            </a:r>
            <a:r>
              <a:rPr lang="en-ID" sz="21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457200" indent="-457200" algn="l">
              <a:spcAft>
                <a:spcPts val="600"/>
              </a:spcAft>
              <a:buFont typeface="+mj-lt"/>
              <a:buAutoNum type="alphaLcPeriod"/>
            </a:pPr>
            <a:r>
              <a:rPr lang="en-ID" sz="2100" dirty="0" err="1">
                <a:latin typeface="Arial" panose="020B0604020202020204" pitchFamily="34" charset="0"/>
                <a:cs typeface="Arial" panose="020B0604020202020204" pitchFamily="34" charset="0"/>
              </a:rPr>
              <a:t>identifikasi</a:t>
            </a:r>
            <a:r>
              <a:rPr lang="en-ID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100" dirty="0" err="1">
                <a:latin typeface="Arial" panose="020B0604020202020204" pitchFamily="34" charset="0"/>
                <a:cs typeface="Arial" panose="020B0604020202020204" pitchFamily="34" charset="0"/>
              </a:rPr>
              <a:t>situasi</a:t>
            </a:r>
            <a:r>
              <a:rPr lang="en-ID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100" dirty="0" err="1">
                <a:latin typeface="Arial" panose="020B0604020202020204" pitchFamily="34" charset="0"/>
                <a:cs typeface="Arial" panose="020B0604020202020204" pitchFamily="34" charset="0"/>
              </a:rPr>
              <a:t>konflik</a:t>
            </a:r>
            <a:r>
              <a:rPr lang="en-ID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100" dirty="0" err="1">
                <a:latin typeface="Arial" panose="020B0604020202020204" pitchFamily="34" charset="0"/>
                <a:cs typeface="Arial" panose="020B0604020202020204" pitchFamily="34" charset="0"/>
              </a:rPr>
              <a:t>kepentingan</a:t>
            </a:r>
            <a:r>
              <a:rPr lang="en-ID" sz="21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474663" indent="-457200" algn="l">
              <a:spcAft>
                <a:spcPts val="600"/>
              </a:spcAft>
              <a:buFont typeface="+mj-lt"/>
              <a:buAutoNum type="alphaLcPeriod"/>
            </a:pPr>
            <a:r>
              <a:rPr lang="en-ID" sz="2100" dirty="0" err="1">
                <a:latin typeface="Arial" panose="020B0604020202020204" pitchFamily="34" charset="0"/>
                <a:cs typeface="Arial" panose="020B0604020202020204" pitchFamily="34" charset="0"/>
              </a:rPr>
              <a:t>penyusunan</a:t>
            </a:r>
            <a:r>
              <a:rPr lang="en-ID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100" dirty="0" err="1">
                <a:latin typeface="Arial" panose="020B0604020202020204" pitchFamily="34" charset="0"/>
                <a:cs typeface="Arial" panose="020B0604020202020204" pitchFamily="34" charset="0"/>
              </a:rPr>
              <a:t>strategi</a:t>
            </a:r>
            <a:r>
              <a:rPr lang="en-ID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100" dirty="0" err="1">
                <a:latin typeface="Arial" panose="020B0604020202020204" pitchFamily="34" charset="0"/>
                <a:cs typeface="Arial" panose="020B0604020202020204" pitchFamily="34" charset="0"/>
              </a:rPr>
              <a:t>penanganan</a:t>
            </a:r>
            <a:r>
              <a:rPr lang="en-ID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100" dirty="0" err="1">
                <a:latin typeface="Arial" panose="020B0604020202020204" pitchFamily="34" charset="0"/>
                <a:cs typeface="Arial" panose="020B0604020202020204" pitchFamily="34" charset="0"/>
              </a:rPr>
              <a:t>konflik</a:t>
            </a:r>
            <a:r>
              <a:rPr lang="en-ID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100" dirty="0" err="1">
                <a:latin typeface="Arial" panose="020B0604020202020204" pitchFamily="34" charset="0"/>
                <a:cs typeface="Arial" panose="020B0604020202020204" pitchFamily="34" charset="0"/>
              </a:rPr>
              <a:t>kepentingan</a:t>
            </a:r>
            <a:r>
              <a:rPr lang="en-ID" sz="21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474663" indent="-457200" algn="l">
              <a:spcAft>
                <a:spcPts val="600"/>
              </a:spcAft>
              <a:buFont typeface="+mj-lt"/>
              <a:buAutoNum type="alphaLcPeriod"/>
            </a:pPr>
            <a:r>
              <a:rPr lang="en-ID" sz="2100" dirty="0" err="1">
                <a:latin typeface="Arial" panose="020B0604020202020204" pitchFamily="34" charset="0"/>
                <a:cs typeface="Arial" panose="020B0604020202020204" pitchFamily="34" charset="0"/>
              </a:rPr>
              <a:t>penyiapan</a:t>
            </a:r>
            <a:r>
              <a:rPr lang="en-ID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100" dirty="0" err="1">
                <a:latin typeface="Arial" panose="020B0604020202020204" pitchFamily="34" charset="0"/>
                <a:cs typeface="Arial" panose="020B0604020202020204" pitchFamily="34" charset="0"/>
              </a:rPr>
              <a:t>serangkaian</a:t>
            </a:r>
            <a:r>
              <a:rPr lang="en-ID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100" dirty="0" err="1">
                <a:latin typeface="Arial" panose="020B0604020202020204" pitchFamily="34" charset="0"/>
                <a:cs typeface="Arial" panose="020B0604020202020204" pitchFamily="34" charset="0"/>
              </a:rPr>
              <a:t>tindakan</a:t>
            </a:r>
            <a:r>
              <a:rPr lang="en-ID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1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ID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100" dirty="0" err="1">
                <a:latin typeface="Arial" panose="020B0604020202020204" pitchFamily="34" charset="0"/>
                <a:cs typeface="Arial" panose="020B0604020202020204" pitchFamily="34" charset="0"/>
              </a:rPr>
              <a:t>menangani</a:t>
            </a:r>
            <a:r>
              <a:rPr lang="en-ID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100" dirty="0" err="1">
                <a:latin typeface="Arial" panose="020B0604020202020204" pitchFamily="34" charset="0"/>
                <a:cs typeface="Arial" panose="020B0604020202020204" pitchFamily="34" charset="0"/>
              </a:rPr>
              <a:t>konflik</a:t>
            </a:r>
            <a:r>
              <a:rPr lang="en-ID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100" dirty="0" err="1">
                <a:latin typeface="Arial" panose="020B0604020202020204" pitchFamily="34" charset="0"/>
                <a:cs typeface="Arial" panose="020B0604020202020204" pitchFamily="34" charset="0"/>
              </a:rPr>
              <a:t>kepentingan</a:t>
            </a:r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4391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C:\Users\chusni thamrin\Pictures\nasionalisme\header_indonesi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096001"/>
            <a:ext cx="9144000" cy="761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3896404" y="6229290"/>
            <a:ext cx="29061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 Symbol" pitchFamily="34" charset="0"/>
                <a:ea typeface="Segoe UI Symbol" pitchFamily="34" charset="0"/>
              </a:rPr>
              <a:t>do something better for</a:t>
            </a:r>
            <a:endParaRPr lang="en-GB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egoe UI Symbol" pitchFamily="34" charset="0"/>
              <a:ea typeface="Segoe UI Symbol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B0ED414-42CA-7544-9C07-15DA19AF7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66800"/>
            <a:ext cx="6248400" cy="304800"/>
          </a:xfrm>
        </p:spPr>
        <p:txBody>
          <a:bodyPr>
            <a:normAutofit fontScale="90000"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4. </a:t>
            </a:r>
            <a:r>
              <a:rPr lang="en-US" sz="2800" b="1" dirty="0" err="1">
                <a:solidFill>
                  <a:schemeClr val="bg1"/>
                </a:solidFill>
              </a:rPr>
              <a:t>Pengelolaan</a:t>
            </a:r>
            <a:r>
              <a:rPr lang="en-US" sz="2800" b="1" dirty="0">
                <a:solidFill>
                  <a:schemeClr val="bg1"/>
                </a:solidFill>
              </a:rPr>
              <a:t> dilemma </a:t>
            </a:r>
            <a:r>
              <a:rPr lang="en-US" sz="2800" b="1" dirty="0" err="1">
                <a:solidFill>
                  <a:schemeClr val="bg1"/>
                </a:solidFill>
              </a:rPr>
              <a:t>etik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1AC6F45-E152-5C40-AFBE-C8C49C6BE8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904999"/>
            <a:ext cx="4191000" cy="358140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sz="1600" dirty="0" err="1"/>
              <a:t>Pilihan</a:t>
            </a:r>
            <a:r>
              <a:rPr lang="en-US" sz="1600" dirty="0"/>
              <a:t> </a:t>
            </a:r>
            <a:r>
              <a:rPr lang="en-US" sz="1600" dirty="0" err="1"/>
              <a:t>untuk</a:t>
            </a:r>
            <a:r>
              <a:rPr lang="en-US" sz="1600" dirty="0"/>
              <a:t> </a:t>
            </a:r>
            <a:r>
              <a:rPr lang="en-US" sz="1600" dirty="0" err="1"/>
              <a:t>dibuat</a:t>
            </a:r>
            <a:r>
              <a:rPr lang="en-US" sz="1600" dirty="0"/>
              <a:t> di </a:t>
            </a:r>
            <a:r>
              <a:rPr lang="en-US" sz="1600" dirty="0" err="1"/>
              <a:t>antara</a:t>
            </a:r>
            <a:r>
              <a:rPr lang="en-US" sz="1600" dirty="0"/>
              <a:t> </a:t>
            </a:r>
            <a:r>
              <a:rPr lang="en-US" sz="1600" dirty="0" err="1"/>
              <a:t>dua</a:t>
            </a:r>
            <a:r>
              <a:rPr lang="en-US" sz="1600" dirty="0"/>
              <a:t> </a:t>
            </a:r>
            <a:r>
              <a:rPr lang="en-US" sz="1600" dirty="0" err="1"/>
              <a:t>opsi</a:t>
            </a:r>
            <a:r>
              <a:rPr lang="en-US" sz="1600" dirty="0"/>
              <a:t>, yang </a:t>
            </a:r>
            <a:r>
              <a:rPr lang="en-US" sz="1600" dirty="0" err="1"/>
              <a:t>keduanya</a:t>
            </a:r>
            <a:r>
              <a:rPr lang="en-US" sz="1600" dirty="0"/>
              <a:t> </a:t>
            </a:r>
            <a:r>
              <a:rPr lang="en-US" sz="1600" dirty="0" err="1"/>
              <a:t>tidak</a:t>
            </a:r>
            <a:r>
              <a:rPr lang="en-US" sz="1600" dirty="0"/>
              <a:t> </a:t>
            </a:r>
            <a:r>
              <a:rPr lang="en-US" sz="1600" dirty="0" err="1"/>
              <a:t>menyelesaikan</a:t>
            </a:r>
            <a:r>
              <a:rPr lang="en-US" sz="1600" dirty="0"/>
              <a:t> </a:t>
            </a:r>
            <a:r>
              <a:rPr lang="en-US" sz="1600" dirty="0" err="1"/>
              <a:t>situasi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cara</a:t>
            </a:r>
            <a:r>
              <a:rPr lang="en-US" sz="1600" dirty="0"/>
              <a:t> yang </a:t>
            </a:r>
            <a:r>
              <a:rPr lang="en-US" sz="1600" dirty="0" err="1"/>
              <a:t>memuaskan</a:t>
            </a:r>
            <a:r>
              <a:rPr lang="en-US" sz="1600" dirty="0"/>
              <a:t> </a:t>
            </a:r>
            <a:r>
              <a:rPr lang="en-US" sz="1600" dirty="0" err="1"/>
              <a:t>secara</a:t>
            </a:r>
            <a:r>
              <a:rPr lang="en-US" sz="1600" dirty="0"/>
              <a:t> moral. </a:t>
            </a:r>
          </a:p>
          <a:p>
            <a:r>
              <a:rPr lang="en-US" sz="1600" dirty="0" err="1"/>
              <a:t>Pedoman</a:t>
            </a:r>
            <a:r>
              <a:rPr lang="en-US" sz="1600" dirty="0"/>
              <a:t> </a:t>
            </a:r>
            <a:r>
              <a:rPr lang="en-US" sz="1600" dirty="0" err="1"/>
              <a:t>etika</a:t>
            </a:r>
            <a:r>
              <a:rPr lang="en-US" sz="1600" dirty="0"/>
              <a:t> </a:t>
            </a:r>
            <a:r>
              <a:rPr lang="en-US" sz="1600" dirty="0" err="1"/>
              <a:t>sosial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pribadi</a:t>
            </a:r>
            <a:r>
              <a:rPr lang="en-US" sz="1600" dirty="0"/>
              <a:t> </a:t>
            </a:r>
            <a:r>
              <a:rPr lang="en-US" sz="1600" dirty="0" err="1"/>
              <a:t>tidak</a:t>
            </a:r>
            <a:r>
              <a:rPr lang="en-US" sz="1600" dirty="0"/>
              <a:t> </a:t>
            </a:r>
            <a:r>
              <a:rPr lang="en-US" sz="1600" dirty="0" err="1"/>
              <a:t>dapat</a:t>
            </a:r>
            <a:r>
              <a:rPr lang="en-US" sz="1600" dirty="0"/>
              <a:t> </a:t>
            </a:r>
            <a:r>
              <a:rPr lang="en-US" sz="1600" dirty="0" err="1"/>
              <a:t>memberikan</a:t>
            </a:r>
            <a:r>
              <a:rPr lang="en-US" sz="1600" dirty="0"/>
              <a:t> </a:t>
            </a:r>
            <a:r>
              <a:rPr lang="en-US" sz="1600" dirty="0" err="1"/>
              <a:t>hasil</a:t>
            </a:r>
            <a:r>
              <a:rPr lang="en-US" sz="1600" dirty="0"/>
              <a:t> yang </a:t>
            </a:r>
            <a:r>
              <a:rPr lang="en-US" sz="1600" dirty="0" err="1"/>
              <a:t>memuaskan</a:t>
            </a:r>
            <a:r>
              <a:rPr lang="en-US" sz="1600" dirty="0"/>
              <a:t> </a:t>
            </a:r>
            <a:r>
              <a:rPr lang="en-US" sz="1600" dirty="0" err="1"/>
              <a:t>bagi</a:t>
            </a:r>
            <a:r>
              <a:rPr lang="en-US" sz="1600" dirty="0"/>
              <a:t> </a:t>
            </a:r>
            <a:r>
              <a:rPr lang="en-US" sz="1600" dirty="0" err="1"/>
              <a:t>pemilih</a:t>
            </a:r>
            <a:r>
              <a:rPr lang="en-US" sz="1600" dirty="0"/>
              <a:t>. </a:t>
            </a:r>
          </a:p>
          <a:p>
            <a:r>
              <a:rPr lang="en-US" sz="1600" dirty="0" err="1"/>
              <a:t>Dilema</a:t>
            </a:r>
            <a:r>
              <a:rPr lang="en-US" sz="1600" dirty="0"/>
              <a:t> </a:t>
            </a:r>
            <a:r>
              <a:rPr lang="en-US" sz="1600" dirty="0" err="1"/>
              <a:t>etis</a:t>
            </a:r>
            <a:r>
              <a:rPr lang="en-US" sz="1600" dirty="0"/>
              <a:t> </a:t>
            </a:r>
            <a:r>
              <a:rPr lang="en-US" sz="1600" dirty="0" err="1"/>
              <a:t>adalah</a:t>
            </a:r>
            <a:r>
              <a:rPr lang="en-US" sz="1600" dirty="0"/>
              <a:t> </a:t>
            </a:r>
            <a:r>
              <a:rPr lang="en-US" sz="1600" dirty="0" err="1"/>
              <a:t>situasi</a:t>
            </a:r>
            <a:r>
              <a:rPr lang="en-US" sz="1600" dirty="0"/>
              <a:t> </a:t>
            </a:r>
            <a:r>
              <a:rPr lang="en-US" sz="1600" dirty="0" err="1"/>
              <a:t>rumit</a:t>
            </a:r>
            <a:r>
              <a:rPr lang="en-US" sz="1600" dirty="0"/>
              <a:t> yang </a:t>
            </a:r>
            <a:r>
              <a:rPr lang="en-US" sz="1600" dirty="0" err="1"/>
              <a:t>sering</a:t>
            </a:r>
            <a:r>
              <a:rPr lang="en-US" sz="1600" dirty="0"/>
              <a:t> </a:t>
            </a:r>
            <a:r>
              <a:rPr lang="en-US" sz="1600" dirty="0" err="1"/>
              <a:t>melibatkan</a:t>
            </a:r>
            <a:r>
              <a:rPr lang="en-US" sz="1600" dirty="0"/>
              <a:t> </a:t>
            </a:r>
            <a:r>
              <a:rPr lang="en-US" sz="1600" dirty="0" err="1"/>
              <a:t>pertentangan</a:t>
            </a:r>
            <a:r>
              <a:rPr lang="en-US" sz="1600" dirty="0"/>
              <a:t> mental yang </a:t>
            </a:r>
            <a:r>
              <a:rPr lang="en-US" sz="1600" dirty="0" err="1"/>
              <a:t>jelas</a:t>
            </a:r>
            <a:r>
              <a:rPr lang="en-US" sz="1600" dirty="0"/>
              <a:t> </a:t>
            </a:r>
            <a:r>
              <a:rPr lang="en-US" sz="1600" dirty="0" err="1"/>
              <a:t>antara</a:t>
            </a:r>
            <a:r>
              <a:rPr lang="en-US" sz="1600" dirty="0"/>
              <a:t> </a:t>
            </a:r>
            <a:r>
              <a:rPr lang="en-US" sz="1600" dirty="0" err="1"/>
              <a:t>keharusan</a:t>
            </a:r>
            <a:r>
              <a:rPr lang="en-US" sz="1600" dirty="0"/>
              <a:t> moral, di mana </a:t>
            </a:r>
            <a:r>
              <a:rPr lang="en-US" sz="1600" dirty="0" err="1"/>
              <a:t>untuk</a:t>
            </a:r>
            <a:r>
              <a:rPr lang="en-US" sz="1600" dirty="0"/>
              <a:t> </a:t>
            </a:r>
            <a:r>
              <a:rPr lang="en-US" sz="1600" dirty="0" err="1"/>
              <a:t>menaati</a:t>
            </a:r>
            <a:r>
              <a:rPr lang="en-US" sz="1600" dirty="0"/>
              <a:t> </a:t>
            </a:r>
            <a:r>
              <a:rPr lang="en-US" sz="1600" dirty="0" err="1"/>
              <a:t>seseorang</a:t>
            </a:r>
            <a:r>
              <a:rPr lang="en-US" sz="1600" dirty="0"/>
              <a:t> </a:t>
            </a:r>
            <a:r>
              <a:rPr lang="en-US" sz="1600" dirty="0" err="1"/>
              <a:t>akan</a:t>
            </a:r>
            <a:r>
              <a:rPr lang="en-US" sz="1600" dirty="0"/>
              <a:t> </a:t>
            </a:r>
            <a:r>
              <a:rPr lang="en-US" sz="1600" dirty="0" err="1"/>
              <a:t>menghasilkan</a:t>
            </a:r>
            <a:r>
              <a:rPr lang="en-US" sz="1600" dirty="0"/>
              <a:t> </a:t>
            </a:r>
            <a:r>
              <a:rPr lang="en-US" sz="1600" dirty="0" err="1"/>
              <a:t>ketidaktaatan</a:t>
            </a:r>
            <a:r>
              <a:rPr lang="en-US" sz="1600" dirty="0"/>
              <a:t> </a:t>
            </a:r>
            <a:r>
              <a:rPr lang="en-US" sz="1600" dirty="0" err="1"/>
              <a:t>terhadap</a:t>
            </a:r>
            <a:r>
              <a:rPr lang="en-US" sz="1600" dirty="0"/>
              <a:t> orang lain.</a:t>
            </a:r>
          </a:p>
        </p:txBody>
      </p:sp>
      <p:sp>
        <p:nvSpPr>
          <p:cNvPr id="2" name="Rectangle 1"/>
          <p:cNvSpPr/>
          <p:nvPr/>
        </p:nvSpPr>
        <p:spPr>
          <a:xfrm>
            <a:off x="4648200" y="1524000"/>
            <a:ext cx="3048000" cy="258532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b="1" dirty="0" err="1"/>
              <a:t>Dilema</a:t>
            </a:r>
            <a:r>
              <a:rPr lang="en-US" b="1" dirty="0"/>
              <a:t> </a:t>
            </a:r>
            <a:r>
              <a:rPr lang="en-US" b="1" dirty="0" err="1"/>
              <a:t>etik</a:t>
            </a:r>
            <a:r>
              <a:rPr lang="en-US" b="1" dirty="0"/>
              <a:t> yang </a:t>
            </a:r>
            <a:r>
              <a:rPr lang="en-US" b="1" dirty="0" err="1"/>
              <a:t>dihadapi</a:t>
            </a:r>
            <a:r>
              <a:rPr lang="en-US" b="1" dirty="0"/>
              <a:t> ASN</a:t>
            </a:r>
          </a:p>
          <a:p>
            <a:r>
              <a:rPr lang="en-US" dirty="0"/>
              <a:t>1. </a:t>
            </a:r>
            <a:r>
              <a:rPr lang="en-US" dirty="0" err="1"/>
              <a:t>Diskresi</a:t>
            </a:r>
            <a:r>
              <a:rPr lang="en-US" dirty="0"/>
              <a:t> administrative</a:t>
            </a:r>
          </a:p>
          <a:p>
            <a:r>
              <a:rPr lang="en-US" dirty="0"/>
              <a:t>2. </a:t>
            </a:r>
            <a:r>
              <a:rPr lang="en-US" dirty="0" err="1"/>
              <a:t>Korupsi</a:t>
            </a:r>
            <a:endParaRPr lang="en-US" dirty="0"/>
          </a:p>
          <a:p>
            <a:r>
              <a:rPr lang="en-US" dirty="0"/>
              <a:t>3. </a:t>
            </a:r>
            <a:r>
              <a:rPr lang="en-US" dirty="0" err="1"/>
              <a:t>Nepotisme</a:t>
            </a:r>
            <a:endParaRPr lang="en-US" dirty="0"/>
          </a:p>
          <a:p>
            <a:r>
              <a:rPr lang="en-US" dirty="0"/>
              <a:t>4. </a:t>
            </a:r>
            <a:r>
              <a:rPr lang="en-US" dirty="0" err="1"/>
              <a:t>Kerahasiaan</a:t>
            </a:r>
            <a:r>
              <a:rPr lang="en-US" dirty="0"/>
              <a:t> </a:t>
            </a:r>
            <a:r>
              <a:rPr lang="en-US" dirty="0" err="1"/>
              <a:t>administrasi</a:t>
            </a:r>
            <a:endParaRPr lang="en-US" dirty="0"/>
          </a:p>
          <a:p>
            <a:r>
              <a:rPr lang="en-US" dirty="0"/>
              <a:t>5. </a:t>
            </a:r>
            <a:r>
              <a:rPr lang="en-US" dirty="0" err="1"/>
              <a:t>Kebocoran</a:t>
            </a:r>
            <a:r>
              <a:rPr lang="en-US" dirty="0"/>
              <a:t> </a:t>
            </a:r>
            <a:r>
              <a:rPr lang="en-US" dirty="0" err="1"/>
              <a:t>informasi</a:t>
            </a:r>
            <a:endParaRPr lang="en-US" dirty="0"/>
          </a:p>
          <a:p>
            <a:r>
              <a:rPr lang="en-US" dirty="0"/>
              <a:t>6. </a:t>
            </a:r>
            <a:r>
              <a:rPr lang="en-US" dirty="0" err="1"/>
              <a:t>Akuntabilitas</a:t>
            </a:r>
            <a:r>
              <a:rPr lang="en-US" dirty="0"/>
              <a:t> </a:t>
            </a:r>
            <a:r>
              <a:rPr lang="en-US" dirty="0" err="1"/>
              <a:t>publik</a:t>
            </a:r>
            <a:endParaRPr lang="en-US" dirty="0"/>
          </a:p>
          <a:p>
            <a:r>
              <a:rPr lang="en-US" dirty="0"/>
              <a:t>7. </a:t>
            </a:r>
            <a:r>
              <a:rPr lang="en-US" dirty="0" err="1"/>
              <a:t>Dilema</a:t>
            </a:r>
            <a:r>
              <a:rPr lang="en-US" dirty="0"/>
              <a:t> </a:t>
            </a:r>
            <a:r>
              <a:rPr lang="en-US" dirty="0" err="1"/>
              <a:t>kebijakan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CA3C12B-0910-7B4B-B214-E3858FB62865}"/>
              </a:ext>
            </a:extLst>
          </p:cNvPr>
          <p:cNvSpPr txBox="1">
            <a:spLocks/>
          </p:cNvSpPr>
          <p:nvPr/>
        </p:nvSpPr>
        <p:spPr bwMode="auto">
          <a:xfrm>
            <a:off x="6629400" y="4419600"/>
            <a:ext cx="2362200" cy="1219201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25000" lnSpcReduction="200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endParaRPr lang="en-US" sz="2800" b="1" dirty="0">
              <a:solidFill>
                <a:schemeClr val="bg1"/>
              </a:solidFill>
            </a:endParaRPr>
          </a:p>
          <a:p>
            <a:endParaRPr lang="en-US" sz="2800" b="1" dirty="0">
              <a:solidFill>
                <a:schemeClr val="bg1"/>
              </a:solidFill>
            </a:endParaRPr>
          </a:p>
          <a:p>
            <a:endParaRPr lang="en-US" sz="2800" b="1" dirty="0">
              <a:solidFill>
                <a:schemeClr val="bg1"/>
              </a:solidFill>
            </a:endParaRPr>
          </a:p>
          <a:p>
            <a:pPr algn="l"/>
            <a:r>
              <a:rPr lang="en-US" sz="5600" b="1" dirty="0" err="1">
                <a:solidFill>
                  <a:schemeClr val="bg1"/>
                </a:solidFill>
              </a:rPr>
              <a:t>Penanganan</a:t>
            </a:r>
            <a:r>
              <a:rPr lang="en-US" sz="5600" b="1" dirty="0">
                <a:solidFill>
                  <a:schemeClr val="bg1"/>
                </a:solidFill>
              </a:rPr>
              <a:t>  dilemma </a:t>
            </a:r>
            <a:r>
              <a:rPr lang="en-US" sz="5600" b="1" dirty="0" err="1">
                <a:solidFill>
                  <a:schemeClr val="bg1"/>
                </a:solidFill>
              </a:rPr>
              <a:t>etik</a:t>
            </a:r>
            <a:endParaRPr lang="en-US" sz="5600" b="1" dirty="0">
              <a:solidFill>
                <a:schemeClr val="bg1"/>
              </a:solidFill>
            </a:endParaRPr>
          </a:p>
          <a:p>
            <a:pPr marL="514350" indent="-514350" algn="l">
              <a:buAutoNum type="arabicPeriod"/>
            </a:pPr>
            <a:r>
              <a:rPr lang="en-US" sz="5600" dirty="0" err="1">
                <a:solidFill>
                  <a:schemeClr val="bg1"/>
                </a:solidFill>
              </a:rPr>
              <a:t>Akuntabilitas</a:t>
            </a:r>
            <a:r>
              <a:rPr lang="en-US" sz="5600" dirty="0">
                <a:solidFill>
                  <a:schemeClr val="bg1"/>
                </a:solidFill>
              </a:rPr>
              <a:t> </a:t>
            </a:r>
          </a:p>
          <a:p>
            <a:pPr marL="514350" indent="-514350" algn="l">
              <a:buAutoNum type="arabicPeriod"/>
            </a:pPr>
            <a:r>
              <a:rPr lang="en-US" sz="5600" dirty="0" err="1">
                <a:solidFill>
                  <a:schemeClr val="bg1"/>
                </a:solidFill>
              </a:rPr>
              <a:t>Keterbukaan</a:t>
            </a:r>
            <a:endParaRPr lang="en-US" sz="5600" dirty="0">
              <a:solidFill>
                <a:schemeClr val="bg1"/>
              </a:solidFill>
            </a:endParaRPr>
          </a:p>
          <a:p>
            <a:pPr marL="514350" indent="-514350" algn="l">
              <a:buAutoNum type="arabicPeriod"/>
            </a:pPr>
            <a:r>
              <a:rPr lang="en-US" sz="5600" dirty="0" err="1">
                <a:solidFill>
                  <a:schemeClr val="bg1"/>
                </a:solidFill>
              </a:rPr>
              <a:t>Keadilan</a:t>
            </a:r>
            <a:r>
              <a:rPr lang="en-US" sz="5600" dirty="0">
                <a:solidFill>
                  <a:schemeClr val="bg1"/>
                </a:solidFill>
              </a:rPr>
              <a:t> </a:t>
            </a:r>
          </a:p>
          <a:p>
            <a:pPr marL="514350" indent="-514350" algn="l">
              <a:buFont typeface="+mj-lt"/>
              <a:buAutoNum type="arabicPeriod"/>
            </a:pPr>
            <a:endParaRPr lang="en-US" sz="2800" b="1" dirty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5" name="Bent Arrow 14"/>
          <p:cNvSpPr/>
          <p:nvPr/>
        </p:nvSpPr>
        <p:spPr>
          <a:xfrm flipV="1">
            <a:off x="5410200" y="4191000"/>
            <a:ext cx="1066800" cy="1295400"/>
          </a:xfrm>
          <a:prstGeom prst="bentArrow">
            <a:avLst>
              <a:gd name="adj1" fmla="val 0"/>
              <a:gd name="adj2" fmla="val 25000"/>
              <a:gd name="adj3" fmla="val 25000"/>
              <a:gd name="adj4" fmla="val 7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68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C:\Users\chusni thamrin\Pictures\nasionalisme\header_indonesi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096001"/>
            <a:ext cx="9144000" cy="761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3896404" y="6229290"/>
            <a:ext cx="29061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 Symbol" pitchFamily="34" charset="0"/>
                <a:ea typeface="Segoe UI Symbol" pitchFamily="34" charset="0"/>
              </a:rPr>
              <a:t>do something better for</a:t>
            </a:r>
            <a:endParaRPr lang="en-GB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egoe UI Symbol" pitchFamily="34" charset="0"/>
              <a:ea typeface="Segoe UI Symbol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9D15D70-81E1-484E-9213-571AA7450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4800"/>
            <a:ext cx="2133599" cy="700088"/>
          </a:xfrm>
        </p:spPr>
        <p:txBody>
          <a:bodyPr/>
          <a:lstStyle/>
          <a:p>
            <a:r>
              <a:rPr lang="en-US" sz="2800" b="1" dirty="0">
                <a:solidFill>
                  <a:schemeClr val="bg1"/>
                </a:solidFill>
              </a:rPr>
              <a:t>5. </a:t>
            </a:r>
            <a:r>
              <a:rPr lang="en-US" sz="2400" b="1" dirty="0" err="1">
                <a:solidFill>
                  <a:schemeClr val="bg1"/>
                </a:solidFill>
              </a:rPr>
              <a:t>Gratifikasi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2B7C33C-4DA3-B044-9D87-9246D15AE7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295400"/>
            <a:ext cx="4114800" cy="443071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en-ID" sz="1800" dirty="0" err="1"/>
              <a:t>Pasal</a:t>
            </a:r>
            <a:r>
              <a:rPr lang="en-ID" sz="1800" dirty="0"/>
              <a:t> 12B UU No 20 TH 2001 </a:t>
            </a:r>
            <a:r>
              <a:rPr lang="en-ID" sz="1800" dirty="0" err="1"/>
              <a:t>Ttg</a:t>
            </a:r>
            <a:r>
              <a:rPr lang="en-ID" sz="1800" dirty="0"/>
              <a:t> </a:t>
            </a:r>
            <a:r>
              <a:rPr lang="en-ID" sz="1800" dirty="0" err="1"/>
              <a:t>Korupsi</a:t>
            </a:r>
            <a:r>
              <a:rPr lang="en-ID" sz="1800" dirty="0"/>
              <a:t>, </a:t>
            </a:r>
            <a:r>
              <a:rPr lang="en-ID" sz="1800" dirty="0" err="1"/>
              <a:t>yi</a:t>
            </a:r>
            <a:r>
              <a:rPr lang="en-ID" sz="1800" dirty="0"/>
              <a:t> </a:t>
            </a:r>
            <a:r>
              <a:rPr lang="en-ID" sz="1800" dirty="0" err="1"/>
              <a:t>pemberian</a:t>
            </a:r>
            <a:r>
              <a:rPr lang="en-ID" sz="1800" dirty="0"/>
              <a:t> </a:t>
            </a:r>
            <a:r>
              <a:rPr lang="en-ID" sz="1800" dirty="0" err="1"/>
              <a:t>dalam</a:t>
            </a:r>
            <a:r>
              <a:rPr lang="en-ID" sz="1800" dirty="0"/>
              <a:t> </a:t>
            </a:r>
            <a:r>
              <a:rPr lang="en-ID" sz="1800" dirty="0" err="1"/>
              <a:t>arti</a:t>
            </a:r>
            <a:r>
              <a:rPr lang="en-ID" sz="1800" dirty="0"/>
              <a:t> </a:t>
            </a:r>
            <a:r>
              <a:rPr lang="en-ID" sz="1800" dirty="0" err="1"/>
              <a:t>luas</a:t>
            </a:r>
            <a:r>
              <a:rPr lang="en-ID" sz="1800" dirty="0"/>
              <a:t>, </a:t>
            </a:r>
            <a:r>
              <a:rPr lang="en-ID" sz="1800" dirty="0" err="1"/>
              <a:t>meliputi</a:t>
            </a:r>
            <a:r>
              <a:rPr lang="en-ID" sz="1800" dirty="0"/>
              <a:t> </a:t>
            </a:r>
            <a:r>
              <a:rPr lang="en-ID" sz="1800" dirty="0" err="1"/>
              <a:t>pemberian</a:t>
            </a:r>
            <a:r>
              <a:rPr lang="en-ID" sz="1800" dirty="0"/>
              <a:t> </a:t>
            </a:r>
            <a:r>
              <a:rPr lang="en-ID" sz="1800" dirty="0" err="1"/>
              <a:t>uang</a:t>
            </a:r>
            <a:r>
              <a:rPr lang="en-ID" sz="1800" dirty="0"/>
              <a:t>, </a:t>
            </a:r>
            <a:r>
              <a:rPr lang="en-ID" sz="1800" dirty="0" err="1"/>
              <a:t>barang</a:t>
            </a:r>
            <a:r>
              <a:rPr lang="en-ID" sz="1800" dirty="0"/>
              <a:t>, rabat (discount), </a:t>
            </a:r>
            <a:r>
              <a:rPr lang="en-ID" sz="1800" dirty="0" err="1"/>
              <a:t>komisi</a:t>
            </a:r>
            <a:r>
              <a:rPr lang="en-ID" sz="1800" dirty="0"/>
              <a:t>, </a:t>
            </a:r>
            <a:r>
              <a:rPr lang="en-ID" sz="1800" dirty="0" err="1"/>
              <a:t>pinjaman</a:t>
            </a:r>
            <a:r>
              <a:rPr lang="en-ID" sz="1800" dirty="0"/>
              <a:t> </a:t>
            </a:r>
            <a:r>
              <a:rPr lang="en-ID" sz="1800" dirty="0" err="1"/>
              <a:t>tanpa</a:t>
            </a:r>
            <a:r>
              <a:rPr lang="en-ID" sz="1800" dirty="0"/>
              <a:t> </a:t>
            </a:r>
            <a:r>
              <a:rPr lang="en-ID" sz="1800" dirty="0" err="1"/>
              <a:t>bunga</a:t>
            </a:r>
            <a:r>
              <a:rPr lang="en-ID" sz="1800" dirty="0"/>
              <a:t>, </a:t>
            </a:r>
            <a:r>
              <a:rPr lang="en-ID" sz="1800" dirty="0" err="1"/>
              <a:t>tiket</a:t>
            </a:r>
            <a:r>
              <a:rPr lang="en-ID" sz="1800" dirty="0"/>
              <a:t> </a:t>
            </a:r>
            <a:r>
              <a:rPr lang="en-ID" sz="1800" dirty="0" err="1"/>
              <a:t>perjalanan</a:t>
            </a:r>
            <a:r>
              <a:rPr lang="en-ID" sz="1800" dirty="0"/>
              <a:t>, </a:t>
            </a:r>
            <a:r>
              <a:rPr lang="en-ID" sz="1800" dirty="0" err="1"/>
              <a:t>fasilitas</a:t>
            </a:r>
            <a:r>
              <a:rPr lang="en-ID" sz="1800" dirty="0"/>
              <a:t> </a:t>
            </a:r>
            <a:r>
              <a:rPr lang="en-ID" sz="1800" dirty="0" err="1"/>
              <a:t>penginapan</a:t>
            </a:r>
            <a:r>
              <a:rPr lang="en-ID" sz="1800" dirty="0"/>
              <a:t>, </a:t>
            </a:r>
            <a:r>
              <a:rPr lang="en-ID" sz="1800" dirty="0" err="1"/>
              <a:t>perjalanan</a:t>
            </a:r>
            <a:r>
              <a:rPr lang="en-ID" sz="1800" dirty="0"/>
              <a:t> </a:t>
            </a:r>
            <a:r>
              <a:rPr lang="en-ID" sz="1800" dirty="0" err="1"/>
              <a:t>wisata</a:t>
            </a:r>
            <a:r>
              <a:rPr lang="en-ID" sz="1800" dirty="0"/>
              <a:t>, </a:t>
            </a:r>
            <a:r>
              <a:rPr lang="en-ID" sz="1800" dirty="0" err="1"/>
              <a:t>pengobatan</a:t>
            </a:r>
            <a:r>
              <a:rPr lang="en-ID" sz="1800" dirty="0"/>
              <a:t> </a:t>
            </a:r>
            <a:r>
              <a:rPr lang="en-ID" sz="1800" dirty="0" err="1"/>
              <a:t>cuma-cuma</a:t>
            </a:r>
            <a:r>
              <a:rPr lang="en-ID" sz="1800" dirty="0"/>
              <a:t>, </a:t>
            </a:r>
            <a:r>
              <a:rPr lang="en-ID" sz="1800" dirty="0" err="1"/>
              <a:t>dan</a:t>
            </a:r>
            <a:r>
              <a:rPr lang="en-ID" sz="1800" dirty="0"/>
              <a:t> </a:t>
            </a:r>
            <a:r>
              <a:rPr lang="en-ID" sz="1800" dirty="0" err="1"/>
              <a:t>fasilitas</a:t>
            </a:r>
            <a:r>
              <a:rPr lang="en-ID" sz="1800" dirty="0"/>
              <a:t> </a:t>
            </a:r>
            <a:r>
              <a:rPr lang="en-ID" sz="1800" dirty="0" err="1"/>
              <a:t>lainnya</a:t>
            </a:r>
            <a:r>
              <a:rPr lang="en-ID" sz="1800" dirty="0"/>
              <a:t>. </a:t>
            </a:r>
          </a:p>
          <a:p>
            <a:pPr algn="just"/>
            <a:endParaRPr lang="en-ID" sz="1800" dirty="0"/>
          </a:p>
          <a:p>
            <a:pPr algn="just"/>
            <a:r>
              <a:rPr lang="en-ID" sz="1800" dirty="0" err="1"/>
              <a:t>Gratifikasi</a:t>
            </a:r>
            <a:r>
              <a:rPr lang="en-ID" sz="1800" dirty="0"/>
              <a:t> : </a:t>
            </a:r>
            <a:r>
              <a:rPr lang="en-ID" sz="1800" dirty="0" err="1"/>
              <a:t>baik</a:t>
            </a:r>
            <a:r>
              <a:rPr lang="en-ID" sz="1800" dirty="0"/>
              <a:t> yang </a:t>
            </a:r>
            <a:r>
              <a:rPr lang="en-ID" sz="1800" dirty="0" err="1"/>
              <a:t>diterima</a:t>
            </a:r>
            <a:r>
              <a:rPr lang="en-ID" sz="1800" dirty="0"/>
              <a:t> di </a:t>
            </a:r>
            <a:r>
              <a:rPr lang="en-ID" sz="1800" dirty="0" err="1"/>
              <a:t>dalam</a:t>
            </a:r>
            <a:r>
              <a:rPr lang="en-ID" sz="1800" dirty="0"/>
              <a:t> </a:t>
            </a:r>
            <a:r>
              <a:rPr lang="en-ID" sz="1800" dirty="0" err="1"/>
              <a:t>negeri</a:t>
            </a:r>
            <a:r>
              <a:rPr lang="en-ID" sz="1800" dirty="0"/>
              <a:t> </a:t>
            </a:r>
            <a:r>
              <a:rPr lang="en-ID" sz="1800" dirty="0" err="1"/>
              <a:t>maupun</a:t>
            </a:r>
            <a:r>
              <a:rPr lang="en-ID" sz="1800" dirty="0"/>
              <a:t> di </a:t>
            </a:r>
            <a:r>
              <a:rPr lang="en-ID" sz="1800" dirty="0" err="1"/>
              <a:t>luar</a:t>
            </a:r>
            <a:r>
              <a:rPr lang="en-ID" sz="1800" dirty="0"/>
              <a:t> </a:t>
            </a:r>
            <a:r>
              <a:rPr lang="en-ID" sz="1800" dirty="0" err="1"/>
              <a:t>negeri</a:t>
            </a:r>
            <a:r>
              <a:rPr lang="en-ID" sz="1800" dirty="0"/>
              <a:t> </a:t>
            </a:r>
            <a:r>
              <a:rPr lang="en-ID" sz="1800" dirty="0" err="1"/>
              <a:t>dan</a:t>
            </a:r>
            <a:r>
              <a:rPr lang="en-ID" sz="1800" dirty="0"/>
              <a:t> yang </a:t>
            </a:r>
            <a:r>
              <a:rPr lang="en-ID" sz="1800" dirty="0" err="1"/>
              <a:t>dilakukan</a:t>
            </a:r>
            <a:r>
              <a:rPr lang="en-ID" sz="1800" dirty="0"/>
              <a:t> </a:t>
            </a:r>
            <a:r>
              <a:rPr lang="en-ID" sz="1800" dirty="0" err="1"/>
              <a:t>dengan</a:t>
            </a:r>
            <a:r>
              <a:rPr lang="en-ID" sz="1800" dirty="0"/>
              <a:t> </a:t>
            </a:r>
            <a:r>
              <a:rPr lang="en-ID" sz="1800" dirty="0" err="1"/>
              <a:t>menggunakan</a:t>
            </a:r>
            <a:r>
              <a:rPr lang="en-ID" sz="1800" dirty="0"/>
              <a:t> </a:t>
            </a:r>
            <a:r>
              <a:rPr lang="en-ID" sz="1800" dirty="0" err="1"/>
              <a:t>sarana</a:t>
            </a:r>
            <a:r>
              <a:rPr lang="en-ID" sz="1800" dirty="0"/>
              <a:t> </a:t>
            </a:r>
            <a:r>
              <a:rPr lang="en-ID" sz="1800" dirty="0" err="1"/>
              <a:t>elektronik</a:t>
            </a:r>
            <a:r>
              <a:rPr lang="en-ID" sz="1800" dirty="0"/>
              <a:t> </a:t>
            </a:r>
            <a:r>
              <a:rPr lang="en-ID" sz="1800" dirty="0" err="1"/>
              <a:t>atau</a:t>
            </a:r>
            <a:r>
              <a:rPr lang="en-ID" sz="1800" dirty="0"/>
              <a:t> </a:t>
            </a:r>
            <a:r>
              <a:rPr lang="en-ID" sz="1800" dirty="0" err="1"/>
              <a:t>tanpa</a:t>
            </a:r>
            <a:r>
              <a:rPr lang="en-ID" sz="1800" dirty="0"/>
              <a:t> </a:t>
            </a:r>
            <a:r>
              <a:rPr lang="en-ID" sz="1800" dirty="0" err="1"/>
              <a:t>sarana</a:t>
            </a:r>
            <a:r>
              <a:rPr lang="en-ID" sz="1800" dirty="0"/>
              <a:t> </a:t>
            </a:r>
            <a:r>
              <a:rPr lang="en-ID" sz="1800" dirty="0" err="1"/>
              <a:t>elektronik</a:t>
            </a:r>
            <a:r>
              <a:rPr lang="en-ID" sz="1800" dirty="0"/>
              <a:t> </a:t>
            </a:r>
          </a:p>
          <a:p>
            <a:endParaRPr lang="en-US" sz="18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FBFB71A-2C03-5A4E-BE0A-A3777AECB136}"/>
              </a:ext>
            </a:extLst>
          </p:cNvPr>
          <p:cNvSpPr txBox="1">
            <a:spLocks/>
          </p:cNvSpPr>
          <p:nvPr/>
        </p:nvSpPr>
        <p:spPr bwMode="auto">
          <a:xfrm>
            <a:off x="4648200" y="1447800"/>
            <a:ext cx="3657600" cy="54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2000" dirty="0">
                <a:solidFill>
                  <a:schemeClr val="tx1"/>
                </a:solidFill>
              </a:rPr>
              <a:t>6.  </a:t>
            </a:r>
            <a:r>
              <a:rPr lang="en-US" sz="2000" b="1" dirty="0" err="1">
                <a:solidFill>
                  <a:schemeClr val="tx1"/>
                </a:solidFill>
              </a:rPr>
              <a:t>WilayahZona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Integritas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dan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Bebas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Korupsi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029200" y="2362200"/>
            <a:ext cx="3810000" cy="25853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ID" dirty="0" err="1"/>
              <a:t>Predikat</a:t>
            </a:r>
            <a:r>
              <a:rPr lang="en-ID" dirty="0"/>
              <a:t> yang </a:t>
            </a:r>
            <a:r>
              <a:rPr lang="en-ID" dirty="0" err="1"/>
              <a:t>diberikan</a:t>
            </a:r>
            <a:r>
              <a:rPr lang="en-ID" dirty="0"/>
              <a:t> </a:t>
            </a:r>
            <a:r>
              <a:rPr lang="en-ID" dirty="0" err="1"/>
              <a:t>kpd</a:t>
            </a:r>
            <a:r>
              <a:rPr lang="en-ID" dirty="0"/>
              <a:t> </a:t>
            </a:r>
            <a:r>
              <a:rPr lang="en-ID" dirty="0" err="1"/>
              <a:t>instansi</a:t>
            </a:r>
            <a:r>
              <a:rPr lang="en-ID" dirty="0"/>
              <a:t> </a:t>
            </a:r>
            <a:r>
              <a:rPr lang="en-ID" dirty="0" err="1"/>
              <a:t>pemerintah</a:t>
            </a:r>
            <a:r>
              <a:rPr lang="en-ID" dirty="0"/>
              <a:t> yang </a:t>
            </a:r>
            <a:r>
              <a:rPr lang="en-ID" dirty="0" err="1"/>
              <a:t>pimpinan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jajarannya</a:t>
            </a:r>
            <a:r>
              <a:rPr lang="en-ID" dirty="0"/>
              <a:t> </a:t>
            </a:r>
            <a:r>
              <a:rPr lang="en-ID" dirty="0" err="1"/>
              <a:t>mempunyai</a:t>
            </a:r>
            <a:r>
              <a:rPr lang="en-ID" dirty="0"/>
              <a:t> </a:t>
            </a:r>
            <a:r>
              <a:rPr lang="en-ID" dirty="0" err="1"/>
              <a:t>komitmen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mewujudkan</a:t>
            </a:r>
            <a:r>
              <a:rPr lang="en-ID" dirty="0"/>
              <a:t> WBK/WBBM </a:t>
            </a:r>
            <a:r>
              <a:rPr lang="en-ID" dirty="0" err="1"/>
              <a:t>melalui</a:t>
            </a:r>
            <a:r>
              <a:rPr lang="en-ID" dirty="0"/>
              <a:t> </a:t>
            </a:r>
            <a:r>
              <a:rPr lang="en-ID" dirty="0" err="1"/>
              <a:t>reformasi</a:t>
            </a:r>
            <a:r>
              <a:rPr lang="en-ID" dirty="0"/>
              <a:t> </a:t>
            </a:r>
            <a:r>
              <a:rPr lang="en-ID" dirty="0" err="1"/>
              <a:t>birokrasi</a:t>
            </a:r>
            <a:r>
              <a:rPr lang="en-ID" dirty="0"/>
              <a:t>, </a:t>
            </a:r>
            <a:r>
              <a:rPr lang="en-ID" dirty="0" err="1"/>
              <a:t>khususnya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hal</a:t>
            </a:r>
            <a:r>
              <a:rPr lang="en-ID" dirty="0"/>
              <a:t> </a:t>
            </a:r>
            <a:r>
              <a:rPr lang="en-ID" dirty="0" err="1"/>
              <a:t>pencegahan</a:t>
            </a:r>
            <a:r>
              <a:rPr lang="en-ID" dirty="0"/>
              <a:t> </a:t>
            </a:r>
            <a:r>
              <a:rPr lang="en-ID" dirty="0" err="1"/>
              <a:t>korupsi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peningkatan</a:t>
            </a:r>
            <a:r>
              <a:rPr lang="en-ID" dirty="0"/>
              <a:t> </a:t>
            </a:r>
            <a:r>
              <a:rPr lang="en-ID" dirty="0" err="1"/>
              <a:t>kualitas</a:t>
            </a:r>
            <a:r>
              <a:rPr lang="en-ID" dirty="0"/>
              <a:t> </a:t>
            </a:r>
            <a:r>
              <a:rPr lang="en-ID" dirty="0" err="1"/>
              <a:t>pelayanan</a:t>
            </a:r>
            <a:r>
              <a:rPr lang="en-ID" dirty="0"/>
              <a:t> </a:t>
            </a:r>
            <a:r>
              <a:rPr lang="en-ID" dirty="0" err="1"/>
              <a:t>publik</a:t>
            </a:r>
            <a:endParaRPr lang="en-ID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279D039-944C-EA4C-9B4A-469ECD2BBF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4636"/>
            <a:ext cx="1066801" cy="13196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26053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C:\Users\chusni thamrin\Pictures\nasionalisme\header_indonesi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096001"/>
            <a:ext cx="9144000" cy="761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3896404" y="6229290"/>
            <a:ext cx="29061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 Symbol" pitchFamily="34" charset="0"/>
                <a:ea typeface="Segoe UI Symbol" pitchFamily="34" charset="0"/>
              </a:rPr>
              <a:t>do something better for</a:t>
            </a:r>
            <a:endParaRPr lang="en-GB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egoe UI Symbol" pitchFamily="34" charset="0"/>
              <a:ea typeface="Segoe UI Symbol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F4A40EB-152B-7A46-B60B-690C06996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228600"/>
            <a:ext cx="6400800" cy="85248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b="1" dirty="0"/>
              <a:t>B. </a:t>
            </a:r>
            <a:r>
              <a:rPr lang="en-US" sz="2800" b="1" dirty="0" err="1"/>
              <a:t>Dukungan</a:t>
            </a:r>
            <a:r>
              <a:rPr lang="en-US" sz="2800" b="1" dirty="0"/>
              <a:t> </a:t>
            </a:r>
            <a:r>
              <a:rPr lang="en-US" sz="2800" b="1" dirty="0" err="1"/>
              <a:t>Manajemen</a:t>
            </a:r>
            <a:r>
              <a:rPr lang="en-US" sz="2800" b="1" dirty="0"/>
              <a:t> </a:t>
            </a:r>
            <a:r>
              <a:rPr lang="en-US" sz="2800" b="1" dirty="0" err="1"/>
              <a:t>Kepegawaian</a:t>
            </a:r>
            <a:endParaRPr lang="en-US" sz="2800" b="1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E534835-22C3-ED45-A886-6062EE6D31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412874"/>
            <a:ext cx="2895600" cy="435133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n-US" sz="2000" dirty="0"/>
              <a:t>a</a:t>
            </a:r>
            <a:r>
              <a:rPr lang="en-US" sz="2000" b="1" dirty="0"/>
              <a:t>. Recruitment</a:t>
            </a:r>
          </a:p>
          <a:p>
            <a:r>
              <a:rPr lang="en-US" sz="2000" dirty="0"/>
              <a:t>Track record </a:t>
            </a:r>
            <a:r>
              <a:rPr lang="en-US" sz="2000" dirty="0" err="1"/>
              <a:t>dalam</a:t>
            </a:r>
            <a:r>
              <a:rPr lang="en-US" sz="2000" dirty="0"/>
              <a:t> recruitment</a:t>
            </a:r>
          </a:p>
          <a:p>
            <a:r>
              <a:rPr lang="en-US" sz="2000" dirty="0" err="1"/>
              <a:t>Instrumen</a:t>
            </a:r>
            <a:r>
              <a:rPr lang="en-US" sz="2000" dirty="0"/>
              <a:t> </a:t>
            </a:r>
            <a:r>
              <a:rPr lang="en-US" sz="2000" dirty="0" err="1"/>
              <a:t>seleksi</a:t>
            </a:r>
            <a:endParaRPr lang="en-US" sz="2000" dirty="0"/>
          </a:p>
          <a:p>
            <a:endParaRPr lang="en-US" sz="2000" dirty="0"/>
          </a:p>
          <a:p>
            <a:pPr marL="0" indent="0">
              <a:buNone/>
            </a:pPr>
            <a:r>
              <a:rPr lang="en-US" sz="2000" dirty="0"/>
              <a:t>b</a:t>
            </a:r>
            <a:r>
              <a:rPr lang="en-US" sz="2000" b="1" dirty="0"/>
              <a:t>. </a:t>
            </a:r>
            <a:r>
              <a:rPr lang="en-US" sz="2000" b="1" dirty="0" err="1"/>
              <a:t>Penilaian</a:t>
            </a:r>
            <a:r>
              <a:rPr lang="en-US" sz="2000" b="1" dirty="0"/>
              <a:t> </a:t>
            </a:r>
            <a:r>
              <a:rPr lang="en-US" sz="2000" b="1" dirty="0" err="1"/>
              <a:t>kinerja</a:t>
            </a:r>
            <a:endParaRPr lang="en-US" sz="2000" b="1" dirty="0"/>
          </a:p>
          <a:p>
            <a:r>
              <a:rPr lang="en-US" sz="2000" dirty="0" err="1"/>
              <a:t>Penilaian</a:t>
            </a:r>
            <a:r>
              <a:rPr lang="en-US" sz="2000" dirty="0"/>
              <a:t> </a:t>
            </a:r>
            <a:r>
              <a:rPr lang="en-US" sz="2000" dirty="0" err="1"/>
              <a:t>integritas</a:t>
            </a:r>
            <a:endParaRPr lang="en-US" sz="2000" dirty="0"/>
          </a:p>
          <a:p>
            <a:r>
              <a:rPr lang="en-US" sz="2000" dirty="0" err="1"/>
              <a:t>Peran</a:t>
            </a:r>
            <a:r>
              <a:rPr lang="en-US" sz="2000" dirty="0"/>
              <a:t> </a:t>
            </a:r>
            <a:r>
              <a:rPr lang="en-US" sz="2000" dirty="0" err="1"/>
              <a:t>pemimpin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membangun</a:t>
            </a:r>
            <a:r>
              <a:rPr lang="en-US" sz="2000" dirty="0"/>
              <a:t> </a:t>
            </a:r>
            <a:r>
              <a:rPr lang="en-US" sz="2000" dirty="0" err="1"/>
              <a:t>budaya</a:t>
            </a:r>
            <a:r>
              <a:rPr lang="en-US" sz="2000" dirty="0"/>
              <a:t> </a:t>
            </a:r>
            <a:r>
              <a:rPr lang="en-US" sz="2000" dirty="0" err="1"/>
              <a:t>integritas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C3491F8-28DE-D74F-88FB-F9013EFCC517}"/>
              </a:ext>
            </a:extLst>
          </p:cNvPr>
          <p:cNvSpPr txBox="1">
            <a:spLocks/>
          </p:cNvSpPr>
          <p:nvPr/>
        </p:nvSpPr>
        <p:spPr bwMode="auto">
          <a:xfrm>
            <a:off x="3428999" y="1295399"/>
            <a:ext cx="5410201" cy="4572001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sz="2000" b="1" dirty="0"/>
              <a:t>c. </a:t>
            </a:r>
            <a:r>
              <a:rPr lang="en-US" sz="2000" b="1" dirty="0" err="1"/>
              <a:t>Promosi</a:t>
            </a:r>
            <a:endParaRPr lang="en-US" sz="2000" b="1" dirty="0"/>
          </a:p>
          <a:p>
            <a:r>
              <a:rPr lang="en-US" sz="2000" dirty="0"/>
              <a:t>Track record</a:t>
            </a:r>
          </a:p>
          <a:p>
            <a:r>
              <a:rPr lang="en-US" sz="2000" dirty="0" err="1"/>
              <a:t>Penilaian</a:t>
            </a:r>
            <a:r>
              <a:rPr lang="en-US" sz="2000" dirty="0"/>
              <a:t> </a:t>
            </a:r>
            <a:r>
              <a:rPr lang="en-US" sz="2000" dirty="0" err="1"/>
              <a:t>komitmen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membangun</a:t>
            </a:r>
            <a:r>
              <a:rPr lang="en-US" sz="2000" dirty="0"/>
              <a:t> </a:t>
            </a:r>
            <a:r>
              <a:rPr lang="en-US" sz="2000" dirty="0" err="1"/>
              <a:t>integritas</a:t>
            </a:r>
            <a:endParaRPr lang="en-US" sz="2000" dirty="0"/>
          </a:p>
          <a:p>
            <a:pPr marL="0" indent="0">
              <a:buFontTx/>
              <a:buNone/>
            </a:pPr>
            <a:r>
              <a:rPr lang="en-US" sz="2000" b="1" dirty="0"/>
              <a:t>d. </a:t>
            </a:r>
            <a:r>
              <a:rPr lang="en-US" sz="2000" b="1" dirty="0" err="1"/>
              <a:t>Sosialisasi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pengembangan</a:t>
            </a:r>
            <a:r>
              <a:rPr lang="en-US" sz="2000" b="1" dirty="0"/>
              <a:t> </a:t>
            </a:r>
            <a:r>
              <a:rPr lang="en-US" sz="2000" b="1" dirty="0" err="1"/>
              <a:t>kompetens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</a:p>
          <a:p>
            <a:r>
              <a:rPr lang="en-US" sz="2000" dirty="0" err="1"/>
              <a:t>Sosialisasi</a:t>
            </a:r>
            <a:r>
              <a:rPr lang="en-US" sz="2000" dirty="0"/>
              <a:t> </a:t>
            </a:r>
            <a:r>
              <a:rPr lang="en-US" sz="2000" dirty="0" err="1"/>
              <a:t>pedoman</a:t>
            </a:r>
            <a:r>
              <a:rPr lang="en-US" sz="2000" dirty="0"/>
              <a:t> </a:t>
            </a:r>
            <a:r>
              <a:rPr lang="en-US" sz="2000" dirty="0" err="1"/>
              <a:t>kebijakan</a:t>
            </a:r>
            <a:r>
              <a:rPr lang="en-US" sz="2000" dirty="0"/>
              <a:t> </a:t>
            </a:r>
            <a:r>
              <a:rPr lang="en-US" sz="2000" dirty="0" err="1"/>
              <a:t>penguatan</a:t>
            </a:r>
            <a:r>
              <a:rPr lang="en-US" sz="2000" dirty="0"/>
              <a:t> </a:t>
            </a:r>
            <a:r>
              <a:rPr lang="en-US" sz="2000" dirty="0" err="1"/>
              <a:t>integritas</a:t>
            </a:r>
            <a:endParaRPr lang="en-US" sz="2000" dirty="0"/>
          </a:p>
          <a:p>
            <a:r>
              <a:rPr lang="en-US" sz="2000" dirty="0" err="1"/>
              <a:t>Integrasi</a:t>
            </a:r>
            <a:r>
              <a:rPr lang="en-US" sz="2000" dirty="0"/>
              <a:t> </a:t>
            </a:r>
            <a:r>
              <a:rPr lang="en-US" sz="2000" dirty="0" err="1"/>
              <a:t>materi</a:t>
            </a:r>
            <a:r>
              <a:rPr lang="en-US" sz="2000" dirty="0"/>
              <a:t> </a:t>
            </a:r>
            <a:r>
              <a:rPr lang="en-US" sz="2000" dirty="0" err="1"/>
              <a:t>penguatan</a:t>
            </a:r>
            <a:r>
              <a:rPr lang="en-US" sz="2000" dirty="0"/>
              <a:t> </a:t>
            </a:r>
            <a:r>
              <a:rPr lang="en-US" sz="2000" dirty="0" err="1"/>
              <a:t>ingritas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pengembangan</a:t>
            </a:r>
            <a:r>
              <a:rPr lang="en-US" sz="2000" dirty="0"/>
              <a:t> </a:t>
            </a:r>
            <a:r>
              <a:rPr lang="en-US" sz="2000" dirty="0" err="1"/>
              <a:t>kompetensi</a:t>
            </a:r>
            <a:r>
              <a:rPr lang="en-US" sz="2000" dirty="0"/>
              <a:t> </a:t>
            </a:r>
          </a:p>
          <a:p>
            <a:r>
              <a:rPr lang="en-US" sz="2000" dirty="0" err="1"/>
              <a:t>Kompetensi</a:t>
            </a:r>
            <a:r>
              <a:rPr lang="en-US" sz="2000" dirty="0"/>
              <a:t> </a:t>
            </a:r>
            <a:r>
              <a:rPr lang="en-US" sz="2000" dirty="0" err="1"/>
              <a:t>etik</a:t>
            </a:r>
            <a:r>
              <a:rPr lang="en-US" sz="2000" dirty="0"/>
              <a:t> (</a:t>
            </a:r>
            <a:r>
              <a:rPr lang="en-US" sz="2000" dirty="0" err="1"/>
              <a:t>kemampuan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pengambilan</a:t>
            </a:r>
            <a:r>
              <a:rPr lang="en-US" sz="2000" dirty="0"/>
              <a:t> </a:t>
            </a:r>
            <a:r>
              <a:rPr lang="en-US" sz="2000" dirty="0" err="1"/>
              <a:t>keputusan</a:t>
            </a:r>
            <a:r>
              <a:rPr lang="en-US" sz="2000" dirty="0"/>
              <a:t> </a:t>
            </a:r>
            <a:r>
              <a:rPr lang="en-US" sz="2000" dirty="0" err="1"/>
              <a:t>terkait</a:t>
            </a:r>
            <a:r>
              <a:rPr lang="en-US" sz="2000" dirty="0"/>
              <a:t> </a:t>
            </a:r>
            <a:r>
              <a:rPr lang="en-US" sz="2000" dirty="0" err="1"/>
              <a:t>masalah</a:t>
            </a:r>
            <a:r>
              <a:rPr lang="en-US" sz="2000" dirty="0"/>
              <a:t> </a:t>
            </a:r>
            <a:r>
              <a:rPr lang="en-US" sz="2000" dirty="0" err="1"/>
              <a:t>etika</a:t>
            </a:r>
            <a:r>
              <a:rPr lang="en-US" sz="2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93469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C:\Users\chusni thamrin\Pictures\nasionalisme\header_indonesi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096001"/>
            <a:ext cx="9144000" cy="761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3896404" y="6229290"/>
            <a:ext cx="29061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 Symbol" pitchFamily="34" charset="0"/>
                <a:ea typeface="Segoe UI Symbol" pitchFamily="34" charset="0"/>
              </a:rPr>
              <a:t>do something better for</a:t>
            </a:r>
            <a:endParaRPr lang="en-GB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egoe UI Symbol" pitchFamily="34" charset="0"/>
              <a:ea typeface="Segoe UI Symbol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0E6B917-EAF4-E941-A818-0FD847F64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73" y="-20781"/>
            <a:ext cx="9053945" cy="782357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err="1"/>
              <a:t>Membangun</a:t>
            </a:r>
            <a:r>
              <a:rPr lang="en-US" sz="2800" b="1" dirty="0"/>
              <a:t> </a:t>
            </a:r>
            <a:r>
              <a:rPr lang="en-US" sz="2800" b="1" dirty="0" err="1"/>
              <a:t>sikap</a:t>
            </a:r>
            <a:r>
              <a:rPr lang="en-US" sz="2800" b="1" dirty="0"/>
              <a:t> </a:t>
            </a:r>
            <a:r>
              <a:rPr lang="en-US" sz="2800" b="1" dirty="0" err="1"/>
              <a:t>tegas</a:t>
            </a:r>
            <a:r>
              <a:rPr lang="en-US" sz="2800" b="1" dirty="0"/>
              <a:t> </a:t>
            </a:r>
            <a:r>
              <a:rPr lang="en-US" sz="2800" b="1" dirty="0" err="1"/>
              <a:t>menegakkan</a:t>
            </a:r>
            <a:r>
              <a:rPr lang="en-US" sz="2800" b="1" dirty="0"/>
              <a:t> </a:t>
            </a:r>
            <a:r>
              <a:rPr lang="en-US" sz="2800" b="1" dirty="0" err="1"/>
              <a:t>integritas</a:t>
            </a:r>
            <a:endParaRPr lang="en-US" sz="2800" b="1" dirty="0"/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509036EC-4AAE-CC45-9816-4B72CC96AC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9835921"/>
              </p:ext>
            </p:extLst>
          </p:nvPr>
        </p:nvGraphicFramePr>
        <p:xfrm>
          <a:off x="69273" y="822747"/>
          <a:ext cx="9053945" cy="54864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810789">
                  <a:extLst>
                    <a:ext uri="{9D8B030D-6E8A-4147-A177-3AD203B41FA5}">
                      <a16:colId xmlns:a16="http://schemas.microsoft.com/office/drawing/2014/main" val="1512187886"/>
                    </a:ext>
                  </a:extLst>
                </a:gridCol>
                <a:gridCol w="1810789">
                  <a:extLst>
                    <a:ext uri="{9D8B030D-6E8A-4147-A177-3AD203B41FA5}">
                      <a16:colId xmlns:a16="http://schemas.microsoft.com/office/drawing/2014/main" val="471164956"/>
                    </a:ext>
                  </a:extLst>
                </a:gridCol>
                <a:gridCol w="1810789">
                  <a:extLst>
                    <a:ext uri="{9D8B030D-6E8A-4147-A177-3AD203B41FA5}">
                      <a16:colId xmlns:a16="http://schemas.microsoft.com/office/drawing/2014/main" val="2804992072"/>
                    </a:ext>
                  </a:extLst>
                </a:gridCol>
                <a:gridCol w="1810789">
                  <a:extLst>
                    <a:ext uri="{9D8B030D-6E8A-4147-A177-3AD203B41FA5}">
                      <a16:colId xmlns:a16="http://schemas.microsoft.com/office/drawing/2014/main" val="2276116453"/>
                    </a:ext>
                  </a:extLst>
                </a:gridCol>
                <a:gridCol w="1810789">
                  <a:extLst>
                    <a:ext uri="{9D8B030D-6E8A-4147-A177-3AD203B41FA5}">
                      <a16:colId xmlns:a16="http://schemas.microsoft.com/office/drawing/2014/main" val="33451544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/>
                        <a:t>Tegas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/>
                        <a:t>Agresif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/>
                        <a:t>Pasif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/>
                        <a:t>Pasif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Agresif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89460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err="1"/>
                        <a:t>Sikap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Saya </a:t>
                      </a:r>
                      <a:r>
                        <a:rPr lang="en-US" sz="1800" dirty="0"/>
                        <a:t>ok and ok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Saya</a:t>
                      </a:r>
                      <a:r>
                        <a:rPr lang="en-US" sz="1800" dirty="0"/>
                        <a:t> OK </a:t>
                      </a:r>
                      <a:r>
                        <a:rPr lang="en-US" sz="1800" dirty="0" err="1"/>
                        <a:t>anda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tidak</a:t>
                      </a:r>
                      <a:r>
                        <a:rPr lang="en-US" sz="1800" dirty="0"/>
                        <a:t> OK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Saya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tidakOK</a:t>
                      </a:r>
                      <a:r>
                        <a:rPr lang="en-US" sz="1800" dirty="0"/>
                        <a:t>, </a:t>
                      </a:r>
                      <a:r>
                        <a:rPr lang="en-US" sz="1800" dirty="0" err="1"/>
                        <a:t>anda</a:t>
                      </a:r>
                      <a:r>
                        <a:rPr lang="en-US" sz="1800" dirty="0"/>
                        <a:t> OK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Saya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tidak</a:t>
                      </a:r>
                      <a:r>
                        <a:rPr lang="en-US" sz="1800" dirty="0"/>
                        <a:t> OK, </a:t>
                      </a:r>
                      <a:r>
                        <a:rPr lang="en-US" sz="1800" dirty="0" err="1"/>
                        <a:t>jadi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anda</a:t>
                      </a:r>
                      <a:r>
                        <a:rPr lang="en-US" sz="1800" dirty="0"/>
                        <a:t> juga </a:t>
                      </a:r>
                      <a:r>
                        <a:rPr lang="en-US" sz="1800" dirty="0" err="1"/>
                        <a:t>tidak</a:t>
                      </a:r>
                      <a:r>
                        <a:rPr lang="en-US" sz="1800" dirty="0"/>
                        <a:t> OK</a:t>
                      </a:r>
                      <a:endParaRPr lang="en-US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1892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Fleksibel</a:t>
                      </a:r>
                      <a:r>
                        <a:rPr lang="en-US" sz="1800" dirty="0"/>
                        <a:t>, </a:t>
                      </a:r>
                      <a:r>
                        <a:rPr lang="en-US" sz="1800" dirty="0" err="1"/>
                        <a:t>Optimis</a:t>
                      </a:r>
                      <a:r>
                        <a:rPr lang="en-US" sz="1800" dirty="0"/>
                        <a:t> 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Tidak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fleksibel</a:t>
                      </a:r>
                      <a:r>
                        <a:rPr lang="en-US" sz="1800" dirty="0"/>
                        <a:t>, </a:t>
                      </a:r>
                      <a:r>
                        <a:rPr lang="en-US" sz="1800" dirty="0" err="1"/>
                        <a:t>pesimis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Pasrah</a:t>
                      </a:r>
                      <a:r>
                        <a:rPr lang="en-US" sz="1800" dirty="0"/>
                        <a:t>, </a:t>
                      </a:r>
                      <a:r>
                        <a:rPr lang="en-US" sz="1800" dirty="0" err="1"/>
                        <a:t>pesimis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Keras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kepala</a:t>
                      </a:r>
                      <a:endParaRPr lang="en-US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84133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Percaya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diri</a:t>
                      </a:r>
                      <a:r>
                        <a:rPr lang="en-US" sz="1800" dirty="0"/>
                        <a:t>, </a:t>
                      </a:r>
                      <a:r>
                        <a:rPr lang="en-US" sz="1800" dirty="0" err="1"/>
                        <a:t>Memutuskan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secara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positif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Berpikiran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sempit</a:t>
                      </a:r>
                      <a:r>
                        <a:rPr lang="en-US" sz="1800" dirty="0"/>
                        <a:t>, Rasa </a:t>
                      </a:r>
                      <a:r>
                        <a:rPr lang="en-US" sz="1800" dirty="0" err="1"/>
                        <a:t>memusuhi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Pasrah</a:t>
                      </a:r>
                      <a:r>
                        <a:rPr lang="en-US" sz="1800" dirty="0"/>
                        <a:t>, </a:t>
                      </a:r>
                      <a:r>
                        <a:rPr lang="en-US" sz="1800" dirty="0" err="1"/>
                        <a:t>Mencari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perasaan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aman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Curiga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pesimistis</a:t>
                      </a:r>
                      <a:endParaRPr lang="en-US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49517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02584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err="1"/>
                        <a:t>Perilaku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Konstruktif</a:t>
                      </a:r>
                      <a:r>
                        <a:rPr lang="en-US" sz="1800" dirty="0"/>
                        <a:t> 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Destruktif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Mengalah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Destruktif</a:t>
                      </a:r>
                      <a:endParaRPr lang="en-US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13167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Fokus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pemecahan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masalah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Egois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Patuh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Memanfaatkan</a:t>
                      </a:r>
                      <a:r>
                        <a:rPr lang="en-US" sz="1800" dirty="0"/>
                        <a:t> orang lain</a:t>
                      </a:r>
                      <a:endParaRPr lang="en-US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49715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Bekerjasama</a:t>
                      </a:r>
                      <a:r>
                        <a:rPr lang="en-US" sz="1800" dirty="0"/>
                        <a:t> 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Menyingkirkan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peran</a:t>
                      </a:r>
                      <a:r>
                        <a:rPr lang="en-US" sz="1800" dirty="0"/>
                        <a:t> orang lain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Tidak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tahu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arah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Menuduh</a:t>
                      </a:r>
                      <a:r>
                        <a:rPr lang="en-US" sz="1800" dirty="0"/>
                        <a:t> </a:t>
                      </a:r>
                      <a:endParaRPr lang="en-US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21251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490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C:\Users\chusni thamrin\Pictures\nasionalisme\header_indonesi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096001"/>
            <a:ext cx="9144000" cy="761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3896404" y="6229290"/>
            <a:ext cx="29061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 Symbol" pitchFamily="34" charset="0"/>
                <a:ea typeface="Segoe UI Symbol" pitchFamily="34" charset="0"/>
              </a:rPr>
              <a:t>do something better for</a:t>
            </a:r>
            <a:endParaRPr lang="en-GB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egoe UI Symbol" pitchFamily="34" charset="0"/>
              <a:ea typeface="Segoe UI Symbol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400" y="1752600"/>
            <a:ext cx="4038600" cy="33147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5799" y="2"/>
            <a:ext cx="4620493" cy="5832765"/>
          </a:xfrm>
          <a:prstGeom prst="rect">
            <a:avLst/>
          </a:prstGeom>
        </p:spPr>
      </p:pic>
      <p:pic>
        <p:nvPicPr>
          <p:cNvPr id="2" name="KETIKA TANGAN DAN KAKI BERKATA Lirik_ Taufiq Ismail Lagu_ Chrisye">
            <a:hlinkClick r:id="" action="ppaction://media"/>
            <a:extLst>
              <a:ext uri="{FF2B5EF4-FFF2-40B4-BE49-F238E27FC236}">
                <a16:creationId xmlns:a16="http://schemas.microsoft.com/office/drawing/2014/main" id="{B9C6B8EB-5764-0321-7B3F-C41C68095D4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590800" y="1524000"/>
            <a:ext cx="3810000" cy="359698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142073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Menjadi Pribadi Yang Bermanfaat Bagi Orang Lain"/>
          <p:cNvSpPr>
            <a:spLocks noChangeAspect="1" noChangeArrowheads="1"/>
          </p:cNvSpPr>
          <p:nvPr/>
        </p:nvSpPr>
        <p:spPr bwMode="auto">
          <a:xfrm>
            <a:off x="155576" y="-784225"/>
            <a:ext cx="2505075" cy="164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2651"/>
            <a:ext cx="7467600" cy="3657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53" b="27353"/>
          <a:stretch/>
        </p:blipFill>
        <p:spPr bwMode="auto">
          <a:xfrm>
            <a:off x="2660651" y="3326004"/>
            <a:ext cx="4044949" cy="29985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744" y="3048001"/>
            <a:ext cx="2837145" cy="343852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048000"/>
            <a:ext cx="2667000" cy="32766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5051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BEFA4-FFDF-4408-85B8-A281046B16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304" y="1633130"/>
            <a:ext cx="8117148" cy="4615269"/>
          </a:xfrm>
          <a:ln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en-US" sz="1800" b="1" dirty="0">
                <a:latin typeface="Arial Narrow" panose="020B0606020202030204" pitchFamily="34" charset="0"/>
              </a:rPr>
              <a:t>Synchronous (180 </a:t>
            </a:r>
            <a:r>
              <a:rPr lang="en-US" sz="1800" b="1" dirty="0" err="1">
                <a:latin typeface="Arial Narrow" panose="020B0606020202030204" pitchFamily="34" charset="0"/>
              </a:rPr>
              <a:t>Menit</a:t>
            </a:r>
            <a:r>
              <a:rPr lang="en-US" sz="1800" b="1" dirty="0">
                <a:latin typeface="Arial Narrow" panose="020B0606020202030204" pitchFamily="34" charset="0"/>
              </a:rPr>
              <a:t> / 4 JP)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dirty="0" err="1">
                <a:latin typeface="Arial Narrow" panose="020B0606020202030204" pitchFamily="34" charset="0"/>
              </a:rPr>
              <a:t>Perkenalan</a:t>
            </a:r>
            <a:r>
              <a:rPr lang="en-US" sz="2000" dirty="0">
                <a:latin typeface="Arial Narrow" panose="020B0606020202030204" pitchFamily="34" charset="0"/>
              </a:rPr>
              <a:t> (10 </a:t>
            </a:r>
            <a:r>
              <a:rPr lang="en-US" sz="2000" dirty="0" err="1">
                <a:latin typeface="Arial Narrow" panose="020B0606020202030204" pitchFamily="34" charset="0"/>
              </a:rPr>
              <a:t>menit</a:t>
            </a:r>
            <a:r>
              <a:rPr lang="en-US" sz="2000" dirty="0">
                <a:latin typeface="Arial Narrow" panose="020B0606020202030204" pitchFamily="34" charset="0"/>
              </a:rPr>
              <a:t>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dirty="0">
                <a:latin typeface="Arial Narrow" panose="020B0606020202030204" pitchFamily="34" charset="0"/>
              </a:rPr>
              <a:t>Ice Breaking (10 </a:t>
            </a:r>
            <a:r>
              <a:rPr lang="en-US" sz="2000" dirty="0" err="1">
                <a:latin typeface="Arial Narrow" panose="020B0606020202030204" pitchFamily="34" charset="0"/>
              </a:rPr>
              <a:t>menit</a:t>
            </a:r>
            <a:r>
              <a:rPr lang="en-US" sz="2000" dirty="0">
                <a:latin typeface="Arial Narrow" panose="020B0606020202030204" pitchFamily="34" charset="0"/>
              </a:rPr>
              <a:t>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dirty="0" err="1">
                <a:latin typeface="Arial Narrow" panose="020B0606020202030204" pitchFamily="34" charset="0"/>
              </a:rPr>
              <a:t>Presentasi</a:t>
            </a:r>
            <a:r>
              <a:rPr lang="en-US" sz="2000" dirty="0">
                <a:latin typeface="Arial Narrow" panose="020B0606020202030204" pitchFamily="34" charset="0"/>
              </a:rPr>
              <a:t> Essay (30 </a:t>
            </a:r>
            <a:r>
              <a:rPr lang="en-US" sz="2000" dirty="0" err="1">
                <a:latin typeface="Arial Narrow" panose="020B0606020202030204" pitchFamily="34" charset="0"/>
              </a:rPr>
              <a:t>menit</a:t>
            </a:r>
            <a:r>
              <a:rPr lang="en-US" sz="2000" dirty="0">
                <a:latin typeface="Arial Narrow" panose="020B0606020202030204" pitchFamily="34" charset="0"/>
              </a:rPr>
              <a:t>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dirty="0">
                <a:latin typeface="Arial Narrow" panose="020B0606020202030204" pitchFamily="34" charset="0"/>
              </a:rPr>
              <a:t>Overview </a:t>
            </a:r>
            <a:r>
              <a:rPr lang="en-US" sz="2000" dirty="0" err="1">
                <a:latin typeface="Arial Narrow" panose="020B0606020202030204" pitchFamily="34" charset="0"/>
              </a:rPr>
              <a:t>Sistem</a:t>
            </a:r>
            <a:r>
              <a:rPr lang="en-US" sz="2000" dirty="0">
                <a:latin typeface="Arial Narrow" panose="020B0606020202030204" pitchFamily="34" charset="0"/>
              </a:rPr>
              <a:t> </a:t>
            </a:r>
            <a:r>
              <a:rPr lang="en-US" sz="2000" dirty="0" err="1">
                <a:latin typeface="Arial Narrow" panose="020B0606020202030204" pitchFamily="34" charset="0"/>
              </a:rPr>
              <a:t>Penyelengaraan</a:t>
            </a:r>
            <a:r>
              <a:rPr lang="en-US" sz="2000" dirty="0">
                <a:latin typeface="Arial Narrow" panose="020B0606020202030204" pitchFamily="34" charset="0"/>
              </a:rPr>
              <a:t> PKN II &amp; Peran Agenda I </a:t>
            </a:r>
            <a:r>
              <a:rPr lang="en-US" sz="2000" dirty="0" err="1">
                <a:latin typeface="Arial Narrow" panose="020B0606020202030204" pitchFamily="34" charset="0"/>
              </a:rPr>
              <a:t>dalam</a:t>
            </a:r>
            <a:r>
              <a:rPr lang="en-US" sz="2000" dirty="0">
                <a:latin typeface="Arial Narrow" panose="020B0606020202030204" pitchFamily="34" charset="0"/>
              </a:rPr>
              <a:t> </a:t>
            </a:r>
            <a:r>
              <a:rPr lang="en-US" sz="2000" dirty="0" err="1">
                <a:latin typeface="Arial Narrow" panose="020B0606020202030204" pitchFamily="34" charset="0"/>
              </a:rPr>
              <a:t>Membangun</a:t>
            </a:r>
            <a:r>
              <a:rPr lang="en-US" sz="2000" dirty="0">
                <a:latin typeface="Arial Narrow" panose="020B0606020202030204" pitchFamily="34" charset="0"/>
              </a:rPr>
              <a:t> </a:t>
            </a:r>
            <a:r>
              <a:rPr lang="en-US" sz="2000" dirty="0" err="1">
                <a:latin typeface="Arial Narrow" panose="020B0606020202030204" pitchFamily="34" charset="0"/>
              </a:rPr>
              <a:t>Kompetensi</a:t>
            </a:r>
            <a:r>
              <a:rPr lang="en-US" sz="2000" dirty="0">
                <a:latin typeface="Arial Narrow" panose="020B0606020202030204" pitchFamily="34" charset="0"/>
              </a:rPr>
              <a:t> </a:t>
            </a:r>
            <a:r>
              <a:rPr lang="en-US" sz="2000" dirty="0" err="1">
                <a:latin typeface="Arial Narrow" panose="020B0606020202030204" pitchFamily="34" charset="0"/>
              </a:rPr>
              <a:t>Kepemimpinan</a:t>
            </a:r>
            <a:r>
              <a:rPr lang="en-US" sz="2000" dirty="0">
                <a:latin typeface="Arial Narrow" panose="020B0606020202030204" pitchFamily="34" charset="0"/>
              </a:rPr>
              <a:t> </a:t>
            </a:r>
            <a:r>
              <a:rPr lang="en-US" sz="2000" dirty="0" err="1">
                <a:latin typeface="Arial Narrow" panose="020B0606020202030204" pitchFamily="34" charset="0"/>
              </a:rPr>
              <a:t>Strategis</a:t>
            </a:r>
            <a:r>
              <a:rPr lang="en-US" sz="2000" dirty="0">
                <a:latin typeface="Arial Narrow" panose="020B0606020202030204" pitchFamily="34" charset="0"/>
              </a:rPr>
              <a:t> (25 </a:t>
            </a:r>
            <a:r>
              <a:rPr lang="en-US" sz="2000" dirty="0" err="1">
                <a:latin typeface="Arial Narrow" panose="020B0606020202030204" pitchFamily="34" charset="0"/>
              </a:rPr>
              <a:t>Menit</a:t>
            </a:r>
            <a:r>
              <a:rPr lang="en-US" sz="2000" dirty="0">
                <a:latin typeface="Arial Narrow" panose="020B0606020202030204" pitchFamily="34" charset="0"/>
              </a:rPr>
              <a:t>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dirty="0">
                <a:latin typeface="Arial Narrow" panose="020B0606020202030204" pitchFamily="34" charset="0"/>
              </a:rPr>
              <a:t>Overview </a:t>
            </a:r>
            <a:r>
              <a:rPr lang="en-US" sz="2000" dirty="0" err="1">
                <a:latin typeface="Arial Narrow" panose="020B0606020202030204" pitchFamily="34" charset="0"/>
              </a:rPr>
              <a:t>Substansi</a:t>
            </a:r>
            <a:r>
              <a:rPr lang="en-US" sz="2000" dirty="0">
                <a:latin typeface="Arial Narrow" panose="020B0606020202030204" pitchFamily="34" charset="0"/>
              </a:rPr>
              <a:t> Agenda I ( 80 </a:t>
            </a:r>
            <a:r>
              <a:rPr lang="en-US" sz="2000" dirty="0" err="1">
                <a:latin typeface="Arial Narrow" panose="020B0606020202030204" pitchFamily="34" charset="0"/>
              </a:rPr>
              <a:t>Menit</a:t>
            </a:r>
            <a:r>
              <a:rPr lang="en-US" sz="2000" dirty="0">
                <a:latin typeface="Arial Narrow" panose="020B0606020202030204" pitchFamily="34" charset="0"/>
              </a:rPr>
              <a:t>)</a:t>
            </a:r>
            <a:endParaRPr lang="en-US" sz="2000" b="1" u="sng" dirty="0">
              <a:latin typeface="Arial Narrow" panose="020B0606020202030204" pitchFamily="34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800" dirty="0" err="1">
                <a:latin typeface="Arial Narrow" panose="020B0606020202030204" pitchFamily="34" charset="0"/>
              </a:rPr>
              <a:t>Tugas</a:t>
            </a:r>
            <a:r>
              <a:rPr lang="en-US" sz="1800" dirty="0">
                <a:latin typeface="Arial Narrow" panose="020B0606020202030204" pitchFamily="34" charset="0"/>
              </a:rPr>
              <a:t> I </a:t>
            </a:r>
            <a:r>
              <a:rPr lang="en-US" sz="1800" dirty="0" err="1">
                <a:latin typeface="Arial Narrow" panose="020B0606020202030204" pitchFamily="34" charset="0"/>
              </a:rPr>
              <a:t>Individu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Asyncronus</a:t>
            </a:r>
            <a:r>
              <a:rPr lang="en-US" sz="1800" dirty="0">
                <a:latin typeface="Arial Narrow" panose="020B0606020202030204" pitchFamily="34" charset="0"/>
              </a:rPr>
              <a:t> :  (2 JP)</a:t>
            </a:r>
          </a:p>
          <a:p>
            <a:pPr marL="252413" marR="39529" indent="-243364">
              <a:lnSpc>
                <a:spcPts val="1553"/>
              </a:lnSpc>
              <a:buFont typeface="Wingdings"/>
              <a:buChar char=""/>
              <a:tabLst>
                <a:tab pos="252889" algn="l"/>
              </a:tabLst>
            </a:pPr>
            <a:r>
              <a:rPr lang="en-US" sz="1800" dirty="0" err="1">
                <a:latin typeface="Arial Narrow" panose="020B0606020202030204" pitchFamily="34" charset="0"/>
              </a:rPr>
              <a:t>Menganalisis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implementasi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mengelola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diri</a:t>
            </a:r>
            <a:r>
              <a:rPr lang="en-US" sz="1800" dirty="0">
                <a:latin typeface="Arial Narrow" panose="020B0606020202030204" pitchFamily="34" charset="0"/>
              </a:rPr>
              <a:t> (self mastery) di </a:t>
            </a:r>
            <a:r>
              <a:rPr lang="en-US" sz="1800" dirty="0" err="1">
                <a:latin typeface="Arial Narrow" panose="020B0606020202030204" pitchFamily="34" charset="0"/>
              </a:rPr>
              <a:t>instansinya</a:t>
            </a:r>
            <a:r>
              <a:rPr lang="en-US" sz="1800" dirty="0">
                <a:latin typeface="Arial Narrow" panose="020B0606020202030204" pitchFamily="34" charset="0"/>
              </a:rPr>
              <a:t> (</a:t>
            </a:r>
            <a:r>
              <a:rPr lang="en-US" sz="1800" dirty="0" err="1">
                <a:latin typeface="Arial Narrow" panose="020B0606020202030204" pitchFamily="34" charset="0"/>
              </a:rPr>
              <a:t>mulai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dari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identifikasi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masalah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sampai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memberikan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solusi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inovatif</a:t>
            </a:r>
            <a:r>
              <a:rPr lang="en-US" sz="1800" dirty="0">
                <a:latin typeface="Arial Narrow" panose="020B0606020202030204" pitchFamily="34" charset="0"/>
              </a:rPr>
              <a:t>)</a:t>
            </a:r>
            <a:r>
              <a:rPr lang="en-ID" sz="1800" spc="-11" dirty="0">
                <a:latin typeface="Arial Narrow" panose="020B0606020202030204" pitchFamily="34" charset="0"/>
                <a:cs typeface="Calibri"/>
              </a:rPr>
              <a:t>.</a:t>
            </a:r>
            <a:r>
              <a:rPr lang="en-ID" sz="1800" spc="-4" dirty="0">
                <a:latin typeface="Arial Narrow" panose="020B0606020202030204" pitchFamily="34" charset="0"/>
                <a:cs typeface="Calibri"/>
              </a:rPr>
              <a:t> </a:t>
            </a:r>
          </a:p>
          <a:p>
            <a:pPr marL="252413" marR="39529" indent="-243364">
              <a:lnSpc>
                <a:spcPts val="1553"/>
              </a:lnSpc>
              <a:buFont typeface="Wingdings"/>
              <a:buChar char=""/>
              <a:tabLst>
                <a:tab pos="252889" algn="l"/>
              </a:tabLst>
            </a:pPr>
            <a:r>
              <a:rPr lang="en-ID" sz="1800" spc="-4" dirty="0">
                <a:latin typeface="Arial Narrow" panose="020B0606020202030204" pitchFamily="34" charset="0"/>
                <a:cs typeface="Calibri"/>
              </a:rPr>
              <a:t>Tulisan </a:t>
            </a:r>
            <a:r>
              <a:rPr lang="en-ID" sz="1800" spc="-4" dirty="0" err="1">
                <a:latin typeface="Arial Narrow" panose="020B0606020202030204" pitchFamily="34" charset="0"/>
                <a:cs typeface="Calibri"/>
              </a:rPr>
              <a:t>Maksimal</a:t>
            </a:r>
            <a:r>
              <a:rPr lang="en-ID" sz="1800" spc="4" dirty="0">
                <a:latin typeface="Arial Narrow" panose="020B0606020202030204" pitchFamily="34" charset="0"/>
                <a:cs typeface="Calibri"/>
              </a:rPr>
              <a:t> </a:t>
            </a:r>
            <a:r>
              <a:rPr lang="en-ID" sz="1800" dirty="0">
                <a:latin typeface="Arial Narrow" panose="020B0606020202030204" pitchFamily="34" charset="0"/>
                <a:cs typeface="Calibri"/>
              </a:rPr>
              <a:t>5</a:t>
            </a:r>
            <a:r>
              <a:rPr lang="en-ID" sz="1800" spc="4" dirty="0">
                <a:latin typeface="Arial Narrow" panose="020B0606020202030204" pitchFamily="34" charset="0"/>
                <a:cs typeface="Calibri"/>
              </a:rPr>
              <a:t> </a:t>
            </a:r>
            <a:r>
              <a:rPr lang="en-ID" sz="1800" spc="-4" dirty="0" err="1">
                <a:latin typeface="Arial Narrow" panose="020B0606020202030204" pitchFamily="34" charset="0"/>
                <a:cs typeface="Calibri"/>
              </a:rPr>
              <a:t>halaman</a:t>
            </a:r>
            <a:r>
              <a:rPr lang="en-ID" sz="1800" spc="-4" dirty="0">
                <a:latin typeface="Arial Narrow" panose="020B0606020202030204" pitchFamily="34" charset="0"/>
                <a:cs typeface="Calibri"/>
              </a:rPr>
              <a:t>,</a:t>
            </a:r>
            <a:r>
              <a:rPr lang="en-ID" sz="1800" dirty="0">
                <a:latin typeface="Arial Narrow" panose="020B0606020202030204" pitchFamily="34" charset="0"/>
                <a:cs typeface="Calibri"/>
              </a:rPr>
              <a:t> </a:t>
            </a:r>
            <a:r>
              <a:rPr lang="en-ID" sz="1800" spc="-11" dirty="0" err="1">
                <a:latin typeface="Arial Narrow" panose="020B0606020202030204" pitchFamily="34" charset="0"/>
                <a:cs typeface="Calibri"/>
              </a:rPr>
              <a:t>Ukuran</a:t>
            </a:r>
            <a:r>
              <a:rPr lang="en-ID" sz="1800" dirty="0">
                <a:latin typeface="Arial Narrow" panose="020B0606020202030204" pitchFamily="34" charset="0"/>
                <a:cs typeface="Calibri"/>
              </a:rPr>
              <a:t> </a:t>
            </a:r>
            <a:r>
              <a:rPr lang="en-ID" sz="1800" spc="-11" dirty="0" err="1">
                <a:latin typeface="Arial Narrow" panose="020B0606020202030204" pitchFamily="34" charset="0"/>
                <a:cs typeface="Calibri"/>
              </a:rPr>
              <a:t>Kertas</a:t>
            </a:r>
            <a:r>
              <a:rPr lang="en-ID" sz="1800" spc="4" dirty="0">
                <a:latin typeface="Arial Narrow" panose="020B0606020202030204" pitchFamily="34" charset="0"/>
                <a:cs typeface="Calibri"/>
              </a:rPr>
              <a:t> </a:t>
            </a:r>
            <a:r>
              <a:rPr lang="en-ID" sz="1800" spc="-4" dirty="0">
                <a:latin typeface="Arial Narrow" panose="020B0606020202030204" pitchFamily="34" charset="0"/>
                <a:cs typeface="Calibri"/>
              </a:rPr>
              <a:t>A4; </a:t>
            </a:r>
            <a:r>
              <a:rPr lang="en-ID" sz="1800" spc="-296" dirty="0">
                <a:latin typeface="Arial Narrow" panose="020B0606020202030204" pitchFamily="34" charset="0"/>
                <a:cs typeface="Calibri"/>
              </a:rPr>
              <a:t> </a:t>
            </a:r>
            <a:r>
              <a:rPr lang="en-ID" sz="1800" spc="-4" dirty="0" err="1">
                <a:latin typeface="Arial Narrow" panose="020B0606020202030204" pitchFamily="34" charset="0"/>
                <a:cs typeface="Calibri"/>
              </a:rPr>
              <a:t>Huruf</a:t>
            </a:r>
            <a:r>
              <a:rPr lang="en-ID" sz="1800" spc="-4" dirty="0">
                <a:latin typeface="Arial Narrow" panose="020B0606020202030204" pitchFamily="34" charset="0"/>
                <a:cs typeface="Calibri"/>
              </a:rPr>
              <a:t> </a:t>
            </a:r>
            <a:r>
              <a:rPr lang="en-ID" sz="1800" spc="-4" dirty="0" err="1">
                <a:latin typeface="Arial Narrow" panose="020B0606020202030204" pitchFamily="34" charset="0"/>
                <a:cs typeface="Calibri"/>
              </a:rPr>
              <a:t>Bebas</a:t>
            </a:r>
            <a:r>
              <a:rPr lang="en-ID" sz="1800" spc="-4" dirty="0">
                <a:latin typeface="Arial Narrow" panose="020B0606020202030204" pitchFamily="34" charset="0"/>
                <a:cs typeface="Calibri"/>
              </a:rPr>
              <a:t> </a:t>
            </a:r>
            <a:r>
              <a:rPr lang="en-ID" sz="1800" spc="-11" dirty="0" err="1">
                <a:latin typeface="Arial Narrow" panose="020B0606020202030204" pitchFamily="34" charset="0"/>
                <a:cs typeface="Calibri"/>
              </a:rPr>
              <a:t>Ukuran</a:t>
            </a:r>
            <a:r>
              <a:rPr lang="en-ID" sz="1800" spc="-4" dirty="0">
                <a:latin typeface="Arial Narrow" panose="020B0606020202030204" pitchFamily="34" charset="0"/>
                <a:cs typeface="Calibri"/>
              </a:rPr>
              <a:t> 12;</a:t>
            </a:r>
            <a:r>
              <a:rPr lang="en-ID" sz="1800" dirty="0">
                <a:latin typeface="Arial Narrow" panose="020B0606020202030204" pitchFamily="34" charset="0"/>
                <a:cs typeface="Calibri"/>
              </a:rPr>
              <a:t> </a:t>
            </a:r>
            <a:r>
              <a:rPr lang="en-ID" sz="1800" spc="-4" dirty="0" err="1">
                <a:latin typeface="Arial Narrow" panose="020B0606020202030204" pitchFamily="34" charset="0"/>
                <a:cs typeface="Calibri"/>
              </a:rPr>
              <a:t>Spasi</a:t>
            </a:r>
            <a:r>
              <a:rPr lang="en-ID" sz="1800" dirty="0">
                <a:latin typeface="Arial Narrow" panose="020B0606020202030204" pitchFamily="34" charset="0"/>
                <a:cs typeface="Calibri"/>
              </a:rPr>
              <a:t> </a:t>
            </a:r>
            <a:r>
              <a:rPr lang="en-ID" sz="1800" spc="-4" dirty="0">
                <a:latin typeface="Arial Narrow" panose="020B0606020202030204" pitchFamily="34" charset="0"/>
                <a:cs typeface="Calibri"/>
              </a:rPr>
              <a:t>1,5 </a:t>
            </a:r>
            <a:endParaRPr lang="en-ID" sz="1800" dirty="0">
              <a:latin typeface="Arial Narrow" panose="020B0606020202030204" pitchFamily="34" charset="0"/>
              <a:cs typeface="Calibri"/>
            </a:endParaRPr>
          </a:p>
          <a:p>
            <a:pPr marL="252889" indent="-243364">
              <a:lnSpc>
                <a:spcPts val="1478"/>
              </a:lnSpc>
              <a:buFont typeface="Wingdings"/>
              <a:buChar char=""/>
              <a:tabLst>
                <a:tab pos="252889" algn="l"/>
              </a:tabLst>
            </a:pPr>
            <a:r>
              <a:rPr lang="en-ID" sz="1800" spc="-8" dirty="0" err="1">
                <a:latin typeface="Arial Narrow" panose="020B0606020202030204" pitchFamily="34" charset="0"/>
                <a:cs typeface="Calibri"/>
              </a:rPr>
              <a:t>Bentuk</a:t>
            </a:r>
            <a:r>
              <a:rPr lang="en-ID" sz="1800" spc="-15" dirty="0">
                <a:latin typeface="Arial Narrow" panose="020B0606020202030204" pitchFamily="34" charset="0"/>
                <a:cs typeface="Calibri"/>
              </a:rPr>
              <a:t> </a:t>
            </a:r>
            <a:r>
              <a:rPr lang="en-ID" sz="1800" spc="-4" dirty="0">
                <a:latin typeface="Arial Narrow" panose="020B0606020202030204" pitchFamily="34" charset="0"/>
                <a:cs typeface="Calibri"/>
              </a:rPr>
              <a:t>File</a:t>
            </a:r>
            <a:r>
              <a:rPr lang="en-ID" sz="1800" spc="-11" dirty="0">
                <a:latin typeface="Arial Narrow" panose="020B0606020202030204" pitchFamily="34" charset="0"/>
                <a:cs typeface="Calibri"/>
              </a:rPr>
              <a:t> </a:t>
            </a:r>
            <a:r>
              <a:rPr lang="en-ID" sz="1800" dirty="0">
                <a:latin typeface="Arial Narrow" panose="020B0606020202030204" pitchFamily="34" charset="0"/>
                <a:cs typeface="Calibri"/>
              </a:rPr>
              <a:t>:</a:t>
            </a:r>
            <a:r>
              <a:rPr lang="en-ID" sz="1800" spc="-15" dirty="0">
                <a:latin typeface="Arial Narrow" panose="020B0606020202030204" pitchFamily="34" charset="0"/>
                <a:cs typeface="Calibri"/>
              </a:rPr>
              <a:t> </a:t>
            </a:r>
            <a:r>
              <a:rPr lang="en-ID" sz="1800" spc="-30" dirty="0">
                <a:latin typeface="Arial Narrow" panose="020B0606020202030204" pitchFamily="34" charset="0"/>
                <a:cs typeface="Calibri"/>
              </a:rPr>
              <a:t>Pdf.</a:t>
            </a:r>
          </a:p>
          <a:p>
            <a:pPr marL="266700" indent="-257175">
              <a:lnSpc>
                <a:spcPts val="1478"/>
              </a:lnSpc>
              <a:tabLst>
                <a:tab pos="252889" algn="l"/>
              </a:tabLst>
            </a:pPr>
            <a:r>
              <a:rPr lang="en-ID" sz="1800" spc="-30" dirty="0" err="1">
                <a:latin typeface="Arial Narrow" panose="020B0606020202030204" pitchFamily="34" charset="0"/>
                <a:cs typeface="Calibri"/>
              </a:rPr>
              <a:t>Tugas</a:t>
            </a:r>
            <a:r>
              <a:rPr lang="en-ID" sz="1800" spc="-30" dirty="0">
                <a:latin typeface="Arial Narrow" panose="020B0606020202030204" pitchFamily="34" charset="0"/>
                <a:cs typeface="Calibri"/>
              </a:rPr>
              <a:t> II </a:t>
            </a:r>
            <a:r>
              <a:rPr lang="en-ID" sz="1800" spc="-30" dirty="0" err="1">
                <a:latin typeface="Arial Narrow" panose="020B0606020202030204" pitchFamily="34" charset="0"/>
                <a:cs typeface="Calibri"/>
              </a:rPr>
              <a:t>Kelompok</a:t>
            </a:r>
            <a:r>
              <a:rPr lang="en-ID" sz="1800" spc="-30" dirty="0">
                <a:latin typeface="Arial Narrow" panose="020B0606020202030204" pitchFamily="34" charset="0"/>
                <a:cs typeface="Calibri"/>
              </a:rPr>
              <a:t> </a:t>
            </a:r>
            <a:r>
              <a:rPr lang="en-ID" sz="1800" spc="-30" dirty="0" err="1">
                <a:latin typeface="Arial Narrow" panose="020B0606020202030204" pitchFamily="34" charset="0"/>
                <a:cs typeface="Calibri"/>
              </a:rPr>
              <a:t>Asyncronus</a:t>
            </a:r>
            <a:r>
              <a:rPr lang="en-ID" sz="1800" spc="-30" dirty="0">
                <a:latin typeface="Arial Narrow" panose="020B0606020202030204" pitchFamily="34" charset="0"/>
                <a:cs typeface="Calibri"/>
              </a:rPr>
              <a:t> </a:t>
            </a:r>
            <a:r>
              <a:rPr lang="en-ID" sz="1800" spc="-30" dirty="0" err="1">
                <a:latin typeface="Arial Narrow" panose="020B0606020202030204" pitchFamily="34" charset="0"/>
                <a:cs typeface="Calibri"/>
              </a:rPr>
              <a:t>hari</a:t>
            </a:r>
            <a:r>
              <a:rPr lang="en-ID" sz="1800" spc="-30" dirty="0">
                <a:latin typeface="Arial Narrow" panose="020B0606020202030204" pitchFamily="34" charset="0"/>
                <a:cs typeface="Calibri"/>
              </a:rPr>
              <a:t> </a:t>
            </a:r>
            <a:r>
              <a:rPr lang="en-ID" sz="1800" spc="-30" dirty="0" err="1">
                <a:latin typeface="Arial Narrow" panose="020B0606020202030204" pitchFamily="34" charset="0"/>
                <a:cs typeface="Calibri"/>
              </a:rPr>
              <a:t>kedua</a:t>
            </a:r>
            <a:r>
              <a:rPr lang="en-ID" sz="1800" spc="-30" dirty="0">
                <a:latin typeface="Arial Narrow" panose="020B0606020202030204" pitchFamily="34" charset="0"/>
                <a:cs typeface="Calibri"/>
              </a:rPr>
              <a:t> (3 JP)</a:t>
            </a:r>
            <a:endParaRPr lang="en-ID" sz="1800" dirty="0">
              <a:latin typeface="Arial Narrow" panose="020B0606020202030204" pitchFamily="34" charset="0"/>
              <a:cs typeface="Calibri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AC1C7A-0ED4-4331-99E0-FBDBA126FF7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915869" y="883108"/>
            <a:ext cx="4551731" cy="576776"/>
          </a:xfrm>
        </p:spPr>
        <p:txBody>
          <a:bodyPr>
            <a:normAutofit fontScale="90000"/>
          </a:bodyPr>
          <a:lstStyle/>
          <a:p>
            <a:r>
              <a:rPr lang="en-US" dirty="0"/>
              <a:t>HARI PERTAMA</a:t>
            </a:r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C2D863-32D2-4664-ADE4-53897FFB757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225" y="739030"/>
            <a:ext cx="1730326" cy="862685"/>
          </a:xfrm>
          <a:prstGeom prst="rect">
            <a:avLst/>
          </a:prstGeom>
          <a:noFill/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FF8D4805-EBB7-4703-891E-3CD496F0CD40}"/>
              </a:ext>
            </a:extLst>
          </p:cNvPr>
          <p:cNvGrpSpPr>
            <a:grpSpLocks/>
          </p:cNvGrpSpPr>
          <p:nvPr/>
        </p:nvGrpSpPr>
        <p:grpSpPr bwMode="auto">
          <a:xfrm>
            <a:off x="4419600" y="6350763"/>
            <a:ext cx="4509652" cy="362182"/>
            <a:chOff x="3175152" y="4155311"/>
            <a:chExt cx="3527145" cy="243505"/>
          </a:xfrm>
        </p:grpSpPr>
        <p:sp>
          <p:nvSpPr>
            <p:cNvPr id="15" name="Subtitle 2">
              <a:extLst>
                <a:ext uri="{FF2B5EF4-FFF2-40B4-BE49-F238E27FC236}">
                  <a16:creationId xmlns:a16="http://schemas.microsoft.com/office/drawing/2014/main" id="{89A680F9-EB70-4650-8B78-1D4042F8454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154645" y="4158833"/>
              <a:ext cx="547652" cy="2303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defTabSz="457189">
                <a:lnSpc>
                  <a:spcPct val="120000"/>
                </a:lnSpc>
                <a:spcBef>
                  <a:spcPts val="1333"/>
                </a:spcBef>
                <a:buSzPct val="125000"/>
                <a:defRPr/>
              </a:pPr>
              <a:r>
                <a:rPr lang="id-ID" sz="1050" b="1" dirty="0">
                  <a:latin typeface="Trebuchet MS" pitchFamily="34" charset="0"/>
                  <a:sym typeface="Arial"/>
                </a:rPr>
                <a:t>PEDULI</a:t>
              </a:r>
            </a:p>
          </p:txBody>
        </p:sp>
        <p:sp>
          <p:nvSpPr>
            <p:cNvPr id="16" name="Subtitle 2">
              <a:extLst>
                <a:ext uri="{FF2B5EF4-FFF2-40B4-BE49-F238E27FC236}">
                  <a16:creationId xmlns:a16="http://schemas.microsoft.com/office/drawing/2014/main" id="{F8070E31-2967-41EA-B151-33D6AB5D3A1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348380" y="4155311"/>
              <a:ext cx="676029" cy="241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defTabSz="457189">
                <a:lnSpc>
                  <a:spcPct val="120000"/>
                </a:lnSpc>
                <a:spcBef>
                  <a:spcPts val="1333"/>
                </a:spcBef>
                <a:buSzPct val="125000"/>
                <a:defRPr/>
              </a:pPr>
              <a:r>
                <a:rPr lang="id-ID" sz="1050" b="1" dirty="0">
                  <a:latin typeface="Trebuchet MS" pitchFamily="34" charset="0"/>
                  <a:sym typeface="Arial"/>
                </a:rPr>
                <a:t>INOVATIF</a:t>
              </a:r>
            </a:p>
          </p:txBody>
        </p:sp>
        <p:sp>
          <p:nvSpPr>
            <p:cNvPr id="17" name="Subtitle 2">
              <a:extLst>
                <a:ext uri="{FF2B5EF4-FFF2-40B4-BE49-F238E27FC236}">
                  <a16:creationId xmlns:a16="http://schemas.microsoft.com/office/drawing/2014/main" id="{EA721ADB-F326-48D7-A04A-FF8CA086097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338976" y="4155485"/>
              <a:ext cx="806318" cy="240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defTabSz="457189">
                <a:lnSpc>
                  <a:spcPct val="120000"/>
                </a:lnSpc>
                <a:spcBef>
                  <a:spcPts val="1333"/>
                </a:spcBef>
                <a:buSzPct val="125000"/>
                <a:defRPr/>
              </a:pPr>
              <a:r>
                <a:rPr lang="id-ID" sz="1050" b="1" dirty="0">
                  <a:latin typeface="Trebuchet MS" pitchFamily="34" charset="0"/>
                  <a:sym typeface="Arial"/>
                </a:rPr>
                <a:t>INTEGRITAS</a:t>
              </a:r>
            </a:p>
          </p:txBody>
        </p:sp>
        <p:sp>
          <p:nvSpPr>
            <p:cNvPr id="18" name="Subtitle 2">
              <a:extLst>
                <a:ext uri="{FF2B5EF4-FFF2-40B4-BE49-F238E27FC236}">
                  <a16:creationId xmlns:a16="http://schemas.microsoft.com/office/drawing/2014/main" id="{364660A9-FBCB-483D-A3C4-92224103B8E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275530" y="4155374"/>
              <a:ext cx="942613" cy="241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defTabSz="457189">
                <a:lnSpc>
                  <a:spcPct val="120000"/>
                </a:lnSpc>
                <a:spcBef>
                  <a:spcPts val="1333"/>
                </a:spcBef>
                <a:buSzPct val="125000"/>
                <a:defRPr/>
              </a:pPr>
              <a:r>
                <a:rPr lang="id-ID" sz="1050" b="1" dirty="0">
                  <a:latin typeface="Trebuchet MS" pitchFamily="34" charset="0"/>
                  <a:sym typeface="Arial"/>
                </a:rPr>
                <a:t>PROFESIONAL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43A3828A-7FA5-4113-BECF-124F033298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75152" y="4177848"/>
              <a:ext cx="213469" cy="2134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2875A586-06F8-4433-ADDF-DC994469C2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06562" y="4169304"/>
              <a:ext cx="229512" cy="229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6D21E9FE-754F-4BB3-B448-0FF10437653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6403" y="4177854"/>
              <a:ext cx="214235" cy="211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436A988B-497C-47E3-B5DC-5CBF0E36D11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5996290" y="4186397"/>
              <a:ext cx="195379" cy="211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74003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BEFA4-FFDF-4408-85B8-A281046B16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891226"/>
            <a:ext cx="7560390" cy="3494063"/>
          </a:xfrm>
          <a:ln>
            <a:solidFill>
              <a:srgbClr val="FF0000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en-US" sz="2475" b="1" dirty="0">
                <a:latin typeface="Arial Narrow" panose="020B0606020202030204" pitchFamily="34" charset="0"/>
              </a:rPr>
              <a:t>Asynchronous (90 </a:t>
            </a:r>
            <a:r>
              <a:rPr lang="en-US" sz="2475" b="1" dirty="0" err="1">
                <a:latin typeface="Arial Narrow" panose="020B0606020202030204" pitchFamily="34" charset="0"/>
              </a:rPr>
              <a:t>Menit</a:t>
            </a:r>
            <a:r>
              <a:rPr lang="en-US" sz="2475" b="1" dirty="0">
                <a:latin typeface="Arial Narrow" panose="020B0606020202030204" pitchFamily="34" charset="0"/>
              </a:rPr>
              <a:t> / 2 JP)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175" dirty="0" err="1">
                <a:latin typeface="Arial Narrow" panose="020B0606020202030204" pitchFamily="34" charset="0"/>
              </a:rPr>
              <a:t>Mengerjakan</a:t>
            </a:r>
            <a:r>
              <a:rPr lang="en-US" sz="2175" dirty="0">
                <a:latin typeface="Arial Narrow" panose="020B0606020202030204" pitchFamily="34" charset="0"/>
              </a:rPr>
              <a:t> </a:t>
            </a:r>
            <a:r>
              <a:rPr lang="en-US" sz="2175" dirty="0" err="1">
                <a:latin typeface="Arial Narrow" panose="020B0606020202030204" pitchFamily="34" charset="0"/>
              </a:rPr>
              <a:t>Tugas</a:t>
            </a:r>
            <a:r>
              <a:rPr lang="en-US" sz="2175" dirty="0">
                <a:latin typeface="Arial Narrow" panose="020B0606020202030204" pitchFamily="34" charset="0"/>
              </a:rPr>
              <a:t> II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75" b="1" dirty="0">
                <a:latin typeface="Arial Narrow" panose="020B0606020202030204" pitchFamily="34" charset="0"/>
              </a:rPr>
              <a:t>Synchronous (180 </a:t>
            </a:r>
            <a:r>
              <a:rPr lang="en-US" sz="2475" b="1" dirty="0" err="1">
                <a:latin typeface="Arial Narrow" panose="020B0606020202030204" pitchFamily="34" charset="0"/>
              </a:rPr>
              <a:t>Menit</a:t>
            </a:r>
            <a:r>
              <a:rPr lang="en-US" sz="2475" b="1" dirty="0">
                <a:latin typeface="Arial Narrow" panose="020B0606020202030204" pitchFamily="34" charset="0"/>
              </a:rPr>
              <a:t> / 4 JP)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ID" sz="2175" dirty="0" err="1">
                <a:latin typeface="Arial Narrow" panose="020B0606020202030204" pitchFamily="34" charset="0"/>
              </a:rPr>
              <a:t>Presentasi</a:t>
            </a:r>
            <a:r>
              <a:rPr lang="en-ID" sz="2175" dirty="0">
                <a:latin typeface="Arial Narrow" panose="020B0606020202030204" pitchFamily="34" charset="0"/>
              </a:rPr>
              <a:t> </a:t>
            </a:r>
            <a:r>
              <a:rPr lang="en-ID" sz="2175" dirty="0" err="1">
                <a:latin typeface="Arial Narrow" panose="020B0606020202030204" pitchFamily="34" charset="0"/>
              </a:rPr>
              <a:t>Tugas</a:t>
            </a:r>
            <a:r>
              <a:rPr lang="en-ID" sz="2175" dirty="0">
                <a:latin typeface="Arial Narrow" panose="020B0606020202030204" pitchFamily="34" charset="0"/>
              </a:rPr>
              <a:t> I, Feedback </a:t>
            </a:r>
            <a:r>
              <a:rPr lang="en-ID" sz="2175" dirty="0" err="1">
                <a:latin typeface="Arial Narrow" panose="020B0606020202030204" pitchFamily="34" charset="0"/>
              </a:rPr>
              <a:t>dari</a:t>
            </a:r>
            <a:r>
              <a:rPr lang="en-ID" sz="2175" dirty="0">
                <a:latin typeface="Arial Narrow" panose="020B0606020202030204" pitchFamily="34" charset="0"/>
              </a:rPr>
              <a:t> </a:t>
            </a:r>
            <a:r>
              <a:rPr lang="en-ID" sz="2175" dirty="0" err="1">
                <a:latin typeface="Arial Narrow" panose="020B0606020202030204" pitchFamily="34" charset="0"/>
              </a:rPr>
              <a:t>Individu</a:t>
            </a:r>
            <a:r>
              <a:rPr lang="en-ID" sz="2175" dirty="0">
                <a:latin typeface="Arial Narrow" panose="020B0606020202030204" pitchFamily="34" charset="0"/>
              </a:rPr>
              <a:t> Lain dan </a:t>
            </a:r>
            <a:r>
              <a:rPr lang="en-ID" sz="2175" dirty="0" err="1">
                <a:latin typeface="Arial Narrow" panose="020B0606020202030204" pitchFamily="34" charset="0"/>
              </a:rPr>
              <a:t>Fasilitator</a:t>
            </a:r>
            <a:r>
              <a:rPr lang="en-ID" sz="2175" dirty="0">
                <a:latin typeface="Arial Narrow" panose="020B0606020202030204" pitchFamily="34" charset="0"/>
              </a:rPr>
              <a:t> (45 </a:t>
            </a:r>
            <a:r>
              <a:rPr lang="en-ID" sz="2175" dirty="0" err="1">
                <a:latin typeface="Arial Narrow" panose="020B0606020202030204" pitchFamily="34" charset="0"/>
              </a:rPr>
              <a:t>Menit</a:t>
            </a:r>
            <a:r>
              <a:rPr lang="en-ID" sz="2175" dirty="0">
                <a:latin typeface="Arial Narrow" panose="020B0606020202030204" pitchFamily="34" charset="0"/>
              </a:rPr>
              <a:t>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ID" sz="2175" dirty="0" err="1">
                <a:latin typeface="Arial Narrow" panose="020B0606020202030204" pitchFamily="34" charset="0"/>
              </a:rPr>
              <a:t>Presentasi</a:t>
            </a:r>
            <a:r>
              <a:rPr lang="en-ID" sz="2175" dirty="0">
                <a:latin typeface="Arial Narrow" panose="020B0606020202030204" pitchFamily="34" charset="0"/>
              </a:rPr>
              <a:t> </a:t>
            </a:r>
            <a:r>
              <a:rPr lang="en-ID" sz="2175" dirty="0" err="1">
                <a:latin typeface="Arial Narrow" panose="020B0606020202030204" pitchFamily="34" charset="0"/>
              </a:rPr>
              <a:t>Tugas</a:t>
            </a:r>
            <a:r>
              <a:rPr lang="en-ID" sz="2175" dirty="0">
                <a:latin typeface="Arial Narrow" panose="020B0606020202030204" pitchFamily="34" charset="0"/>
              </a:rPr>
              <a:t> II, Feedback </a:t>
            </a:r>
            <a:r>
              <a:rPr lang="en-ID" sz="2175" dirty="0" err="1">
                <a:latin typeface="Arial Narrow" panose="020B0606020202030204" pitchFamily="34" charset="0"/>
              </a:rPr>
              <a:t>dari</a:t>
            </a:r>
            <a:r>
              <a:rPr lang="en-ID" sz="2175" dirty="0">
                <a:latin typeface="Arial Narrow" panose="020B0606020202030204" pitchFamily="34" charset="0"/>
              </a:rPr>
              <a:t> </a:t>
            </a:r>
            <a:r>
              <a:rPr lang="en-ID" sz="2175" dirty="0" err="1">
                <a:latin typeface="Arial Narrow" panose="020B0606020202030204" pitchFamily="34" charset="0"/>
              </a:rPr>
              <a:t>Kelompok</a:t>
            </a:r>
            <a:r>
              <a:rPr lang="en-ID" sz="2175" dirty="0">
                <a:latin typeface="Arial Narrow" panose="020B0606020202030204" pitchFamily="34" charset="0"/>
              </a:rPr>
              <a:t> Lain dan </a:t>
            </a:r>
            <a:r>
              <a:rPr lang="en-ID" sz="2175" dirty="0" err="1">
                <a:latin typeface="Arial Narrow" panose="020B0606020202030204" pitchFamily="34" charset="0"/>
              </a:rPr>
              <a:t>Fasilitator</a:t>
            </a:r>
            <a:r>
              <a:rPr lang="en-ID" sz="2175" dirty="0">
                <a:latin typeface="Arial Narrow" panose="020B0606020202030204" pitchFamily="34" charset="0"/>
              </a:rPr>
              <a:t> (45 </a:t>
            </a:r>
            <a:r>
              <a:rPr lang="en-ID" sz="2175" dirty="0" err="1">
                <a:latin typeface="Arial Narrow" panose="020B0606020202030204" pitchFamily="34" charset="0"/>
              </a:rPr>
              <a:t>Menit</a:t>
            </a:r>
            <a:r>
              <a:rPr lang="en-ID" sz="2175" dirty="0">
                <a:latin typeface="Arial Narrow" panose="020B0606020202030204" pitchFamily="34" charset="0"/>
              </a:rPr>
              <a:t>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ID" sz="2175" dirty="0" err="1">
                <a:latin typeface="Arial Narrow" panose="020B0606020202030204" pitchFamily="34" charset="0"/>
              </a:rPr>
              <a:t>Perumusan</a:t>
            </a:r>
            <a:r>
              <a:rPr lang="en-ID" sz="2175" dirty="0">
                <a:latin typeface="Arial Narrow" panose="020B0606020202030204" pitchFamily="34" charset="0"/>
              </a:rPr>
              <a:t> Hasil </a:t>
            </a:r>
            <a:r>
              <a:rPr lang="en-ID" sz="2175" dirty="0" err="1">
                <a:latin typeface="Arial Narrow" panose="020B0606020202030204" pitchFamily="34" charset="0"/>
              </a:rPr>
              <a:t>Diskusi</a:t>
            </a:r>
            <a:r>
              <a:rPr lang="en-ID" sz="2175" dirty="0">
                <a:latin typeface="Arial Narrow" panose="020B0606020202030204" pitchFamily="34" charset="0"/>
              </a:rPr>
              <a:t> (35 </a:t>
            </a:r>
            <a:r>
              <a:rPr lang="en-ID" sz="2175" dirty="0" err="1">
                <a:latin typeface="Arial Narrow" panose="020B0606020202030204" pitchFamily="34" charset="0"/>
              </a:rPr>
              <a:t>Menit</a:t>
            </a:r>
            <a:r>
              <a:rPr lang="en-ID" sz="2175" dirty="0">
                <a:latin typeface="Arial Narrow" panose="020B0606020202030204" pitchFamily="34" charset="0"/>
              </a:rPr>
              <a:t>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ID" sz="2175" dirty="0" err="1">
                <a:latin typeface="Arial Narrow" panose="020B0606020202030204" pitchFamily="34" charset="0"/>
              </a:rPr>
              <a:t>Pembacaan</a:t>
            </a:r>
            <a:r>
              <a:rPr lang="en-ID" sz="2175" dirty="0">
                <a:latin typeface="Arial Narrow" panose="020B0606020202030204" pitchFamily="34" charset="0"/>
              </a:rPr>
              <a:t> Hasil </a:t>
            </a:r>
            <a:r>
              <a:rPr lang="en-ID" sz="2175" dirty="0" err="1">
                <a:latin typeface="Arial Narrow" panose="020B0606020202030204" pitchFamily="34" charset="0"/>
              </a:rPr>
              <a:t>Rumusan</a:t>
            </a:r>
            <a:r>
              <a:rPr lang="en-ID" sz="2175" dirty="0">
                <a:latin typeface="Arial Narrow" panose="020B0606020202030204" pitchFamily="34" charset="0"/>
              </a:rPr>
              <a:t> (5 </a:t>
            </a:r>
            <a:r>
              <a:rPr lang="en-ID" sz="2175" dirty="0" err="1">
                <a:latin typeface="Arial Narrow" panose="020B0606020202030204" pitchFamily="34" charset="0"/>
              </a:rPr>
              <a:t>Menit</a:t>
            </a:r>
            <a:r>
              <a:rPr lang="en-ID" sz="2175" dirty="0">
                <a:latin typeface="Arial Narrow" panose="020B0606020202030204" pitchFamily="34" charset="0"/>
              </a:rPr>
              <a:t>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ID" sz="2175" dirty="0" err="1">
                <a:latin typeface="Arial Narrow" panose="020B0606020202030204" pitchFamily="34" charset="0"/>
              </a:rPr>
              <a:t>Penutup</a:t>
            </a:r>
            <a:r>
              <a:rPr lang="en-ID" sz="2175" dirty="0">
                <a:latin typeface="Arial Narrow" panose="020B0606020202030204" pitchFamily="34" charset="0"/>
              </a:rPr>
              <a:t> oleh </a:t>
            </a:r>
            <a:r>
              <a:rPr lang="en-ID" sz="2175" dirty="0" err="1">
                <a:latin typeface="Arial Narrow" panose="020B0606020202030204" pitchFamily="34" charset="0"/>
              </a:rPr>
              <a:t>Fasilitator</a:t>
            </a:r>
            <a:r>
              <a:rPr lang="en-ID" sz="2175" dirty="0">
                <a:latin typeface="Arial Narrow" panose="020B0606020202030204" pitchFamily="34" charset="0"/>
              </a:rPr>
              <a:t> (5 </a:t>
            </a:r>
            <a:r>
              <a:rPr lang="en-ID" sz="2175" dirty="0" err="1">
                <a:latin typeface="Arial Narrow" panose="020B0606020202030204" pitchFamily="34" charset="0"/>
              </a:rPr>
              <a:t>Menit</a:t>
            </a:r>
            <a:r>
              <a:rPr lang="en-ID" sz="2175" dirty="0">
                <a:latin typeface="Arial Narrow" panose="020B0606020202030204" pitchFamily="34" charset="0"/>
              </a:rPr>
              <a:t>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AC1C7A-0ED4-4331-99E0-FBDBA126FF7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712674" y="740154"/>
            <a:ext cx="4408117" cy="576776"/>
          </a:xfrm>
        </p:spPr>
        <p:txBody>
          <a:bodyPr>
            <a:normAutofit fontScale="90000"/>
          </a:bodyPr>
          <a:lstStyle/>
          <a:p>
            <a:r>
              <a:rPr lang="en-US" dirty="0"/>
              <a:t>HARI KEDUA</a:t>
            </a:r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9A93D2-C460-4C36-96CD-5C869BF6B93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702" y="1028542"/>
            <a:ext cx="1730326" cy="862685"/>
          </a:xfrm>
          <a:prstGeom prst="rect">
            <a:avLst/>
          </a:prstGeom>
          <a:noFill/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ABB601E-5544-4D80-A96E-86F734E080BB}"/>
              </a:ext>
            </a:extLst>
          </p:cNvPr>
          <p:cNvGrpSpPr>
            <a:grpSpLocks/>
          </p:cNvGrpSpPr>
          <p:nvPr/>
        </p:nvGrpSpPr>
        <p:grpSpPr bwMode="auto">
          <a:xfrm>
            <a:off x="4800598" y="5489188"/>
            <a:ext cx="3837805" cy="277532"/>
            <a:chOff x="3175152" y="4155311"/>
            <a:chExt cx="3527145" cy="243505"/>
          </a:xfrm>
        </p:grpSpPr>
        <p:sp>
          <p:nvSpPr>
            <p:cNvPr id="6" name="Subtitle 2">
              <a:extLst>
                <a:ext uri="{FF2B5EF4-FFF2-40B4-BE49-F238E27FC236}">
                  <a16:creationId xmlns:a16="http://schemas.microsoft.com/office/drawing/2014/main" id="{CE5A7A7F-6804-4150-9887-9CDA02913E5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154645" y="4158833"/>
              <a:ext cx="547652" cy="2303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defTabSz="457189">
                <a:lnSpc>
                  <a:spcPct val="120000"/>
                </a:lnSpc>
                <a:spcBef>
                  <a:spcPts val="1333"/>
                </a:spcBef>
                <a:buSzPct val="125000"/>
                <a:defRPr/>
              </a:pPr>
              <a:r>
                <a:rPr lang="id-ID" sz="1050" b="1" dirty="0">
                  <a:latin typeface="Trebuchet MS" pitchFamily="34" charset="0"/>
                  <a:sym typeface="Arial"/>
                </a:rPr>
                <a:t>PEDULI</a:t>
              </a:r>
            </a:p>
          </p:txBody>
        </p:sp>
        <p:sp>
          <p:nvSpPr>
            <p:cNvPr id="7" name="Subtitle 2">
              <a:extLst>
                <a:ext uri="{FF2B5EF4-FFF2-40B4-BE49-F238E27FC236}">
                  <a16:creationId xmlns:a16="http://schemas.microsoft.com/office/drawing/2014/main" id="{0BD959A9-E961-442B-B768-1822EC342E4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348380" y="4155311"/>
              <a:ext cx="676029" cy="241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defTabSz="457189">
                <a:lnSpc>
                  <a:spcPct val="120000"/>
                </a:lnSpc>
                <a:spcBef>
                  <a:spcPts val="1333"/>
                </a:spcBef>
                <a:buSzPct val="125000"/>
                <a:defRPr/>
              </a:pPr>
              <a:r>
                <a:rPr lang="id-ID" sz="1050" b="1" dirty="0">
                  <a:latin typeface="Trebuchet MS" pitchFamily="34" charset="0"/>
                  <a:sym typeface="Arial"/>
                </a:rPr>
                <a:t>INOVATIF</a:t>
              </a:r>
            </a:p>
          </p:txBody>
        </p:sp>
        <p:sp>
          <p:nvSpPr>
            <p:cNvPr id="8" name="Subtitle 2">
              <a:extLst>
                <a:ext uri="{FF2B5EF4-FFF2-40B4-BE49-F238E27FC236}">
                  <a16:creationId xmlns:a16="http://schemas.microsoft.com/office/drawing/2014/main" id="{C0D2718B-0272-4F2F-9041-B587330051B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338976" y="4155485"/>
              <a:ext cx="806318" cy="240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defTabSz="457189">
                <a:lnSpc>
                  <a:spcPct val="120000"/>
                </a:lnSpc>
                <a:spcBef>
                  <a:spcPts val="1333"/>
                </a:spcBef>
                <a:buSzPct val="125000"/>
                <a:defRPr/>
              </a:pPr>
              <a:r>
                <a:rPr lang="id-ID" sz="1050" b="1" dirty="0">
                  <a:latin typeface="Trebuchet MS" pitchFamily="34" charset="0"/>
                  <a:sym typeface="Arial"/>
                </a:rPr>
                <a:t>INTEGRITAS</a:t>
              </a:r>
            </a:p>
          </p:txBody>
        </p:sp>
        <p:sp>
          <p:nvSpPr>
            <p:cNvPr id="9" name="Subtitle 2">
              <a:extLst>
                <a:ext uri="{FF2B5EF4-FFF2-40B4-BE49-F238E27FC236}">
                  <a16:creationId xmlns:a16="http://schemas.microsoft.com/office/drawing/2014/main" id="{EBF12819-4A65-4ACD-9539-0F88720E701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275530" y="4155374"/>
              <a:ext cx="942613" cy="241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defTabSz="457189">
                <a:lnSpc>
                  <a:spcPct val="120000"/>
                </a:lnSpc>
                <a:spcBef>
                  <a:spcPts val="1333"/>
                </a:spcBef>
                <a:buSzPct val="125000"/>
                <a:defRPr/>
              </a:pPr>
              <a:r>
                <a:rPr lang="id-ID" sz="1050" b="1" dirty="0">
                  <a:latin typeface="Trebuchet MS" pitchFamily="34" charset="0"/>
                  <a:sym typeface="Arial"/>
                </a:rPr>
                <a:t>PROFESIONAL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1269F8F-80D1-454E-8C3D-A4E1BD139A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75152" y="4177848"/>
              <a:ext cx="213469" cy="2134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0190C7C-4E30-44F3-9A14-FE593578E2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06562" y="4169304"/>
              <a:ext cx="229512" cy="229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5F26405-2933-4C3D-A321-33B7957EE6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6403" y="4177854"/>
              <a:ext cx="214235" cy="211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068E0F7-5D21-4310-8EDC-61CD44FB1B6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5996290" y="4186397"/>
              <a:ext cx="195379" cy="211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6718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BA2269-C442-4BF1-9C67-75BB991D72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703" y="1600201"/>
            <a:ext cx="8578596" cy="4738968"/>
          </a:xfrm>
          <a:ln>
            <a:solidFill>
              <a:srgbClr val="FF0000"/>
            </a:solidFill>
          </a:ln>
        </p:spPr>
        <p:txBody>
          <a:bodyPr>
            <a:normAutofit fontScale="47500" lnSpcReduction="20000"/>
          </a:bodyPr>
          <a:lstStyle/>
          <a:p>
            <a:endParaRPr lang="en-US" sz="2025" dirty="0">
              <a:latin typeface="Arial Narrow" panose="020B0606020202030204" pitchFamily="34" charset="0"/>
            </a:endParaRPr>
          </a:p>
          <a:p>
            <a:r>
              <a:rPr lang="en-US" sz="3800" dirty="0" err="1">
                <a:latin typeface="Arial Narrow" panose="020B0606020202030204" pitchFamily="34" charset="0"/>
              </a:rPr>
              <a:t>Peserta</a:t>
            </a:r>
            <a:r>
              <a:rPr lang="en-US" sz="3800" dirty="0">
                <a:latin typeface="Arial Narrow" panose="020B0606020202030204" pitchFamily="34" charset="0"/>
              </a:rPr>
              <a:t> </a:t>
            </a:r>
            <a:r>
              <a:rPr lang="en-US" sz="3800" dirty="0" err="1">
                <a:latin typeface="Arial Narrow" panose="020B0606020202030204" pitchFamily="34" charset="0"/>
              </a:rPr>
              <a:t>dibagi</a:t>
            </a:r>
            <a:r>
              <a:rPr lang="en-US" sz="3800" dirty="0">
                <a:latin typeface="Arial Narrow" panose="020B0606020202030204" pitchFamily="34" charset="0"/>
              </a:rPr>
              <a:t> 3 </a:t>
            </a:r>
            <a:r>
              <a:rPr lang="en-US" sz="3800" dirty="0" err="1">
                <a:latin typeface="Arial Narrow" panose="020B0606020202030204" pitchFamily="34" charset="0"/>
              </a:rPr>
              <a:t>kelompok</a:t>
            </a:r>
            <a:r>
              <a:rPr lang="en-US" sz="3800" dirty="0">
                <a:latin typeface="Arial Narrow" panose="020B0606020202030204" pitchFamily="34" charset="0"/>
              </a:rPr>
              <a:t> @ 5 orang</a:t>
            </a:r>
          </a:p>
          <a:p>
            <a:r>
              <a:rPr lang="en-US" sz="3800" dirty="0" err="1">
                <a:latin typeface="Arial Narrow" panose="020B0606020202030204" pitchFamily="34" charset="0"/>
              </a:rPr>
              <a:t>Kelompok</a:t>
            </a:r>
            <a:r>
              <a:rPr lang="en-US" sz="3800" dirty="0">
                <a:latin typeface="Arial Narrow" panose="020B0606020202030204" pitchFamily="34" charset="0"/>
              </a:rPr>
              <a:t> 1 </a:t>
            </a:r>
            <a:r>
              <a:rPr lang="en-US" sz="3800" dirty="0" err="1">
                <a:latin typeface="Arial Narrow" panose="020B0606020202030204" pitchFamily="34" charset="0"/>
              </a:rPr>
              <a:t>mencari</a:t>
            </a:r>
            <a:r>
              <a:rPr lang="en-US" sz="3800" dirty="0">
                <a:latin typeface="Arial Narrow" panose="020B0606020202030204" pitchFamily="34" charset="0"/>
              </a:rPr>
              <a:t> </a:t>
            </a:r>
            <a:r>
              <a:rPr lang="en-US" sz="3800" dirty="0" err="1">
                <a:latin typeface="Arial Narrow" panose="020B0606020202030204" pitchFamily="34" charset="0"/>
              </a:rPr>
              <a:t>kasus</a:t>
            </a:r>
            <a:r>
              <a:rPr lang="en-US" sz="3800" dirty="0">
                <a:latin typeface="Arial Narrow" panose="020B0606020202030204" pitchFamily="34" charset="0"/>
              </a:rPr>
              <a:t> “Bad Practice”  </a:t>
            </a:r>
            <a:r>
              <a:rPr lang="en-US" sz="3800" dirty="0" err="1">
                <a:latin typeface="Arial Narrow" panose="020B0606020202030204" pitchFamily="34" charset="0"/>
              </a:rPr>
              <a:t>Implementasi</a:t>
            </a:r>
            <a:r>
              <a:rPr lang="en-US" sz="3800" dirty="0">
                <a:latin typeface="Arial Narrow" panose="020B0606020202030204" pitchFamily="34" charset="0"/>
              </a:rPr>
              <a:t> </a:t>
            </a:r>
            <a:r>
              <a:rPr lang="en-US" sz="3800" dirty="0" err="1">
                <a:latin typeface="Arial Narrow" panose="020B0606020202030204" pitchFamily="34" charset="0"/>
              </a:rPr>
              <a:t>Integritas</a:t>
            </a:r>
            <a:r>
              <a:rPr lang="en-US" sz="3800" dirty="0">
                <a:latin typeface="Arial Narrow" panose="020B0606020202030204" pitchFamily="34" charset="0"/>
              </a:rPr>
              <a:t> di </a:t>
            </a:r>
            <a:r>
              <a:rPr lang="en-US" sz="3800" dirty="0" err="1">
                <a:latin typeface="Arial Narrow" panose="020B0606020202030204" pitchFamily="34" charset="0"/>
              </a:rPr>
              <a:t>Instansi</a:t>
            </a:r>
            <a:r>
              <a:rPr lang="en-US" sz="3800" dirty="0">
                <a:latin typeface="Arial Narrow" panose="020B0606020202030204" pitchFamily="34" charset="0"/>
              </a:rPr>
              <a:t> </a:t>
            </a:r>
            <a:r>
              <a:rPr lang="en-US" sz="3800" dirty="0" err="1">
                <a:latin typeface="Arial Narrow" panose="020B0606020202030204" pitchFamily="34" charset="0"/>
              </a:rPr>
              <a:t>Pemerintah</a:t>
            </a:r>
            <a:r>
              <a:rPr lang="en-US" sz="3800" dirty="0">
                <a:latin typeface="Arial Narrow" panose="020B0606020202030204" pitchFamily="34" charset="0"/>
              </a:rPr>
              <a:t> </a:t>
            </a:r>
            <a:r>
              <a:rPr lang="en-US" sz="3800" dirty="0" err="1">
                <a:latin typeface="Arial Narrow" panose="020B0606020202030204" pitchFamily="34" charset="0"/>
              </a:rPr>
              <a:t>atau</a:t>
            </a:r>
            <a:r>
              <a:rPr lang="en-US" sz="3800" dirty="0">
                <a:latin typeface="Arial Narrow" panose="020B0606020202030204" pitchFamily="34" charset="0"/>
              </a:rPr>
              <a:t> BUMN/ BUMD.</a:t>
            </a:r>
          </a:p>
          <a:p>
            <a:r>
              <a:rPr lang="en-ID" sz="3800" dirty="0" err="1">
                <a:latin typeface="Arial Narrow" panose="020B0606020202030204" pitchFamily="34" charset="0"/>
              </a:rPr>
              <a:t>Mendiskusikan</a:t>
            </a:r>
            <a:r>
              <a:rPr lang="en-ID" sz="3800" dirty="0">
                <a:latin typeface="Arial Narrow" panose="020B0606020202030204" pitchFamily="34" charset="0"/>
              </a:rPr>
              <a:t> </a:t>
            </a:r>
            <a:r>
              <a:rPr lang="en-ID" sz="3800" dirty="0" err="1">
                <a:latin typeface="Arial Narrow" panose="020B0606020202030204" pitchFamily="34" charset="0"/>
              </a:rPr>
              <a:t>kasus</a:t>
            </a:r>
            <a:r>
              <a:rPr lang="en-ID" sz="3800" dirty="0">
                <a:latin typeface="Arial Narrow" panose="020B0606020202030204" pitchFamily="34" charset="0"/>
              </a:rPr>
              <a:t>, dan </a:t>
            </a:r>
            <a:r>
              <a:rPr lang="en-ID" sz="3800" dirty="0" err="1">
                <a:latin typeface="Arial Narrow" panose="020B0606020202030204" pitchFamily="34" charset="0"/>
              </a:rPr>
              <a:t>hasilnya</a:t>
            </a:r>
            <a:r>
              <a:rPr lang="en-ID" sz="3800" dirty="0">
                <a:latin typeface="Arial Narrow" panose="020B0606020202030204" pitchFamily="34" charset="0"/>
              </a:rPr>
              <a:t> </a:t>
            </a:r>
            <a:r>
              <a:rPr lang="en-ID" sz="3800" dirty="0" err="1">
                <a:latin typeface="Arial Narrow" panose="020B0606020202030204" pitchFamily="34" charset="0"/>
              </a:rPr>
              <a:t>dituangkan</a:t>
            </a:r>
            <a:r>
              <a:rPr lang="en-ID" sz="3800" dirty="0">
                <a:latin typeface="Arial Narrow" panose="020B0606020202030204" pitchFamily="34" charset="0"/>
              </a:rPr>
              <a:t> </a:t>
            </a:r>
            <a:r>
              <a:rPr lang="en-ID" sz="3800" dirty="0" err="1">
                <a:latin typeface="Arial Narrow" panose="020B0606020202030204" pitchFamily="34" charset="0"/>
              </a:rPr>
              <a:t>dalam</a:t>
            </a:r>
            <a:r>
              <a:rPr lang="en-ID" sz="3800" dirty="0">
                <a:latin typeface="Arial Narrow" panose="020B0606020202030204" pitchFamily="34" charset="0"/>
              </a:rPr>
              <a:t> </a:t>
            </a:r>
            <a:r>
              <a:rPr lang="en-ID" sz="3800" dirty="0" err="1">
                <a:latin typeface="Arial Narrow" panose="020B0606020202030204" pitchFamily="34" charset="0"/>
              </a:rPr>
              <a:t>bahan</a:t>
            </a:r>
            <a:r>
              <a:rPr lang="en-ID" sz="3800" dirty="0">
                <a:latin typeface="Arial Narrow" panose="020B0606020202030204" pitchFamily="34" charset="0"/>
              </a:rPr>
              <a:t> </a:t>
            </a:r>
            <a:r>
              <a:rPr lang="en-ID" sz="3800" dirty="0" err="1">
                <a:latin typeface="Arial Narrow" panose="020B0606020202030204" pitchFamily="34" charset="0"/>
              </a:rPr>
              <a:t>presentasi</a:t>
            </a:r>
            <a:r>
              <a:rPr lang="en-ID" sz="3800" dirty="0">
                <a:latin typeface="Arial Narrow" panose="020B0606020202030204" pitchFamily="34" charset="0"/>
              </a:rPr>
              <a:t> (PPT)</a:t>
            </a:r>
          </a:p>
          <a:p>
            <a:r>
              <a:rPr lang="en-ID" sz="3800" dirty="0">
                <a:latin typeface="Arial Narrow" panose="020B0606020202030204" pitchFamily="34" charset="0"/>
              </a:rPr>
              <a:t>Outline </a:t>
            </a:r>
            <a:r>
              <a:rPr lang="en-ID" sz="3800" dirty="0" err="1">
                <a:latin typeface="Arial Narrow" panose="020B0606020202030204" pitchFamily="34" charset="0"/>
              </a:rPr>
              <a:t>Paparan</a:t>
            </a:r>
            <a:r>
              <a:rPr lang="en-ID" sz="3800" dirty="0">
                <a:latin typeface="Arial Narrow" panose="020B0606020202030204" pitchFamily="34" charset="0"/>
              </a:rPr>
              <a:t>:</a:t>
            </a:r>
          </a:p>
          <a:p>
            <a:pPr marL="685800" lvl="1" indent="-342900">
              <a:buFont typeface="+mj-lt"/>
              <a:buAutoNum type="alphaUcPeriod"/>
            </a:pPr>
            <a:r>
              <a:rPr lang="en-ID" sz="3800" dirty="0" err="1">
                <a:latin typeface="Arial Narrow" panose="020B0606020202030204" pitchFamily="34" charset="0"/>
              </a:rPr>
              <a:t>Latar</a:t>
            </a:r>
            <a:r>
              <a:rPr lang="en-ID" sz="3800" dirty="0">
                <a:latin typeface="Arial Narrow" panose="020B0606020202030204" pitchFamily="34" charset="0"/>
              </a:rPr>
              <a:t> </a:t>
            </a:r>
            <a:r>
              <a:rPr lang="en-ID" sz="3800" dirty="0" err="1">
                <a:latin typeface="Arial Narrow" panose="020B0606020202030204" pitchFamily="34" charset="0"/>
              </a:rPr>
              <a:t>Belakang</a:t>
            </a:r>
            <a:r>
              <a:rPr lang="en-ID" sz="3800" dirty="0">
                <a:latin typeface="Arial Narrow" panose="020B0606020202030204" pitchFamily="34" charset="0"/>
              </a:rPr>
              <a:t> </a:t>
            </a:r>
            <a:r>
              <a:rPr lang="en-ID" sz="3800" dirty="0" err="1">
                <a:latin typeface="Arial Narrow" panose="020B0606020202030204" pitchFamily="34" charset="0"/>
              </a:rPr>
              <a:t>Masalah</a:t>
            </a:r>
            <a:endParaRPr lang="en-ID" sz="3800" dirty="0">
              <a:latin typeface="Arial Narrow" panose="020B0606020202030204" pitchFamily="34" charset="0"/>
            </a:endParaRPr>
          </a:p>
          <a:p>
            <a:pPr marL="685800" lvl="1" indent="-342900">
              <a:buFont typeface="+mj-lt"/>
              <a:buAutoNum type="alphaUcPeriod"/>
            </a:pPr>
            <a:r>
              <a:rPr lang="en-ID" sz="3800" dirty="0" err="1">
                <a:latin typeface="Arial Narrow" panose="020B0606020202030204" pitchFamily="34" charset="0"/>
              </a:rPr>
              <a:t>Masalah</a:t>
            </a:r>
            <a:r>
              <a:rPr lang="en-ID" sz="3800" dirty="0">
                <a:latin typeface="Arial Narrow" panose="020B0606020202030204" pitchFamily="34" charset="0"/>
              </a:rPr>
              <a:t> Utama</a:t>
            </a:r>
          </a:p>
          <a:p>
            <a:pPr marL="685800" lvl="1" indent="-342900">
              <a:buFont typeface="+mj-lt"/>
              <a:buAutoNum type="alphaUcPeriod"/>
            </a:pPr>
            <a:r>
              <a:rPr lang="en-ID" sz="3800" dirty="0" err="1">
                <a:latin typeface="Arial Narrow" panose="020B0606020202030204" pitchFamily="34" charset="0"/>
              </a:rPr>
              <a:t>Penyebab</a:t>
            </a:r>
            <a:r>
              <a:rPr lang="en-ID" sz="3800" dirty="0">
                <a:latin typeface="Arial Narrow" panose="020B0606020202030204" pitchFamily="34" charset="0"/>
              </a:rPr>
              <a:t> </a:t>
            </a:r>
            <a:r>
              <a:rPr lang="en-ID" sz="3800" dirty="0" err="1">
                <a:latin typeface="Arial Narrow" panose="020B0606020202030204" pitchFamily="34" charset="0"/>
              </a:rPr>
              <a:t>Masalah</a:t>
            </a:r>
            <a:endParaRPr lang="en-ID" sz="3800" dirty="0">
              <a:latin typeface="Arial Narrow" panose="020B0606020202030204" pitchFamily="34" charset="0"/>
            </a:endParaRPr>
          </a:p>
          <a:p>
            <a:pPr marL="685800" lvl="1" indent="-342900">
              <a:buFont typeface="+mj-lt"/>
              <a:buAutoNum type="alphaUcPeriod"/>
            </a:pPr>
            <a:r>
              <a:rPr lang="en-ID" sz="3800" dirty="0" err="1">
                <a:latin typeface="Arial Narrow" panose="020B0606020202030204" pitchFamily="34" charset="0"/>
              </a:rPr>
              <a:t>Dampak</a:t>
            </a:r>
            <a:r>
              <a:rPr lang="en-ID" sz="3800" dirty="0">
                <a:latin typeface="Arial Narrow" panose="020B0606020202030204" pitchFamily="34" charset="0"/>
              </a:rPr>
              <a:t> Yang </a:t>
            </a:r>
            <a:r>
              <a:rPr lang="en-ID" sz="3800" dirty="0" err="1">
                <a:latin typeface="Arial Narrow" panose="020B0606020202030204" pitchFamily="34" charset="0"/>
              </a:rPr>
              <a:t>Terjadi</a:t>
            </a:r>
            <a:r>
              <a:rPr lang="en-ID" sz="3800" dirty="0">
                <a:latin typeface="Arial Narrow" panose="020B0606020202030204" pitchFamily="34" charset="0"/>
              </a:rPr>
              <a:t> </a:t>
            </a:r>
            <a:r>
              <a:rPr lang="en-ID" sz="3800" dirty="0" err="1">
                <a:latin typeface="Arial Narrow" panose="020B0606020202030204" pitchFamily="34" charset="0"/>
              </a:rPr>
              <a:t>dari</a:t>
            </a:r>
            <a:r>
              <a:rPr lang="en-ID" sz="3800" dirty="0">
                <a:latin typeface="Arial Narrow" panose="020B0606020202030204" pitchFamily="34" charset="0"/>
              </a:rPr>
              <a:t> </a:t>
            </a:r>
            <a:r>
              <a:rPr lang="en-ID" sz="3800" dirty="0" err="1">
                <a:latin typeface="Arial Narrow" panose="020B0606020202030204" pitchFamily="34" charset="0"/>
              </a:rPr>
              <a:t>Kasus</a:t>
            </a:r>
            <a:r>
              <a:rPr lang="en-ID" sz="3800" dirty="0">
                <a:latin typeface="Arial Narrow" panose="020B0606020202030204" pitchFamily="34" charset="0"/>
              </a:rPr>
              <a:t> </a:t>
            </a:r>
            <a:r>
              <a:rPr lang="en-ID" sz="3800" dirty="0" err="1">
                <a:latin typeface="Arial Narrow" panose="020B0606020202030204" pitchFamily="34" charset="0"/>
              </a:rPr>
              <a:t>Tersebut</a:t>
            </a:r>
            <a:endParaRPr lang="en-ID" sz="3800" dirty="0">
              <a:latin typeface="Arial Narrow" panose="020B0606020202030204" pitchFamily="34" charset="0"/>
            </a:endParaRPr>
          </a:p>
          <a:p>
            <a:pPr marL="685800" lvl="1" indent="-342900">
              <a:buFont typeface="+mj-lt"/>
              <a:buAutoNum type="alphaUcPeriod"/>
            </a:pPr>
            <a:r>
              <a:rPr lang="en-ID" sz="3800" dirty="0" err="1">
                <a:latin typeface="Arial Narrow" panose="020B0606020202030204" pitchFamily="34" charset="0"/>
              </a:rPr>
              <a:t>Pihak-pihak</a:t>
            </a:r>
            <a:r>
              <a:rPr lang="en-ID" sz="3800" dirty="0">
                <a:latin typeface="Arial Narrow" panose="020B0606020202030204" pitchFamily="34" charset="0"/>
              </a:rPr>
              <a:t> yang </a:t>
            </a:r>
            <a:r>
              <a:rPr lang="en-ID" sz="3800" dirty="0" err="1">
                <a:latin typeface="Arial Narrow" panose="020B0606020202030204" pitchFamily="34" charset="0"/>
              </a:rPr>
              <a:t>terlibat</a:t>
            </a:r>
            <a:r>
              <a:rPr lang="en-ID" sz="3800" dirty="0">
                <a:latin typeface="Arial Narrow" panose="020B0606020202030204" pitchFamily="34" charset="0"/>
              </a:rPr>
              <a:t> dan </a:t>
            </a:r>
            <a:r>
              <a:rPr lang="en-ID" sz="3800" dirty="0" err="1">
                <a:latin typeface="Arial Narrow" panose="020B0606020202030204" pitchFamily="34" charset="0"/>
              </a:rPr>
              <a:t>Peranannya</a:t>
            </a:r>
            <a:endParaRPr lang="en-ID" sz="3800" dirty="0">
              <a:latin typeface="Arial Narrow" panose="020B0606020202030204" pitchFamily="34" charset="0"/>
            </a:endParaRPr>
          </a:p>
          <a:p>
            <a:pPr marL="685800" lvl="1" indent="-342900">
              <a:buFont typeface="+mj-lt"/>
              <a:buAutoNum type="alphaUcPeriod"/>
            </a:pPr>
            <a:r>
              <a:rPr lang="en-ID" sz="3800" dirty="0" err="1">
                <a:latin typeface="Arial Narrow" panose="020B0606020202030204" pitchFamily="34" charset="0"/>
              </a:rPr>
              <a:t>Terobosan</a:t>
            </a:r>
            <a:r>
              <a:rPr lang="en-ID" sz="3800" dirty="0">
                <a:latin typeface="Arial Narrow" panose="020B0606020202030204" pitchFamily="34" charset="0"/>
              </a:rPr>
              <a:t> </a:t>
            </a:r>
            <a:r>
              <a:rPr lang="en-ID" sz="3800" dirty="0" err="1">
                <a:latin typeface="Arial Narrow" panose="020B0606020202030204" pitchFamily="34" charset="0"/>
              </a:rPr>
              <a:t>Inovatif</a:t>
            </a:r>
            <a:r>
              <a:rPr lang="en-ID" sz="3800" dirty="0">
                <a:latin typeface="Arial Narrow" panose="020B0606020202030204" pitchFamily="34" charset="0"/>
              </a:rPr>
              <a:t> </a:t>
            </a:r>
            <a:r>
              <a:rPr lang="en-ID" sz="3800" dirty="0" err="1">
                <a:latin typeface="Arial Narrow" panose="020B0606020202030204" pitchFamily="34" charset="0"/>
              </a:rPr>
              <a:t>Untuk</a:t>
            </a:r>
            <a:r>
              <a:rPr lang="en-ID" sz="3800" dirty="0">
                <a:latin typeface="Arial Narrow" panose="020B0606020202030204" pitchFamily="34" charset="0"/>
              </a:rPr>
              <a:t> </a:t>
            </a:r>
            <a:r>
              <a:rPr lang="en-ID" sz="3800" dirty="0" err="1">
                <a:latin typeface="Arial Narrow" panose="020B0606020202030204" pitchFamily="34" charset="0"/>
              </a:rPr>
              <a:t>Menyelesaikan</a:t>
            </a:r>
            <a:r>
              <a:rPr lang="en-ID" sz="3800" dirty="0">
                <a:latin typeface="Arial Narrow" panose="020B0606020202030204" pitchFamily="34" charset="0"/>
              </a:rPr>
              <a:t> </a:t>
            </a:r>
            <a:r>
              <a:rPr lang="en-ID" sz="3800" dirty="0" err="1">
                <a:latin typeface="Arial Narrow" panose="020B0606020202030204" pitchFamily="34" charset="0"/>
              </a:rPr>
              <a:t>Masalah</a:t>
            </a:r>
            <a:endParaRPr lang="en-ID" sz="3800" dirty="0">
              <a:latin typeface="Arial Narrow" panose="020B0606020202030204" pitchFamily="34" charset="0"/>
            </a:endParaRPr>
          </a:p>
          <a:p>
            <a:pPr lvl="2"/>
            <a:r>
              <a:rPr lang="en-ID" sz="3800" dirty="0" err="1">
                <a:latin typeface="Arial Narrow" panose="020B0606020202030204" pitchFamily="34" charset="0"/>
              </a:rPr>
              <a:t>Pendekatan</a:t>
            </a:r>
            <a:r>
              <a:rPr lang="en-ID" sz="3800" dirty="0">
                <a:latin typeface="Arial Narrow" panose="020B0606020202030204" pitchFamily="34" charset="0"/>
              </a:rPr>
              <a:t> Nilai</a:t>
            </a:r>
          </a:p>
          <a:p>
            <a:pPr lvl="2"/>
            <a:r>
              <a:rPr lang="en-ID" sz="3800" dirty="0" err="1">
                <a:latin typeface="Arial Narrow" panose="020B0606020202030204" pitchFamily="34" charset="0"/>
              </a:rPr>
              <a:t>Pendekatan</a:t>
            </a:r>
            <a:r>
              <a:rPr lang="en-ID" sz="3800" dirty="0">
                <a:latin typeface="Arial Narrow" panose="020B0606020202030204" pitchFamily="34" charset="0"/>
              </a:rPr>
              <a:t> </a:t>
            </a:r>
            <a:r>
              <a:rPr lang="en-ID" sz="3800" dirty="0" err="1">
                <a:latin typeface="Arial Narrow" panose="020B0606020202030204" pitchFamily="34" charset="0"/>
              </a:rPr>
              <a:t>Aturan</a:t>
            </a:r>
            <a:endParaRPr lang="en-ID" sz="3800" dirty="0">
              <a:latin typeface="Arial Narrow" panose="020B0606020202030204" pitchFamily="34" charset="0"/>
            </a:endParaRPr>
          </a:p>
          <a:p>
            <a:pPr marL="685800" lvl="1" indent="-342900">
              <a:buFont typeface="+mj-lt"/>
              <a:buAutoNum type="alphaUcPeriod"/>
            </a:pPr>
            <a:r>
              <a:rPr lang="en-ID" sz="3800" dirty="0">
                <a:latin typeface="Arial Narrow" panose="020B0606020202030204" pitchFamily="34" charset="0"/>
              </a:rPr>
              <a:t>Lesson Learnt</a:t>
            </a:r>
          </a:p>
          <a:p>
            <a:pPr marL="685800" lvl="1" indent="-342900">
              <a:buFont typeface="+mj-lt"/>
              <a:buAutoNum type="alphaUcPeriod"/>
            </a:pPr>
            <a:r>
              <a:rPr lang="en-ID" sz="3800" dirty="0">
                <a:latin typeface="Arial Narrow" panose="020B0606020202030204" pitchFamily="34" charset="0"/>
              </a:rPr>
              <a:t>Action Plan </a:t>
            </a:r>
            <a:r>
              <a:rPr lang="en-ID" sz="3800" dirty="0" err="1">
                <a:latin typeface="Arial Narrow" panose="020B0606020202030204" pitchFamily="34" charset="0"/>
              </a:rPr>
              <a:t>Untuk</a:t>
            </a:r>
            <a:r>
              <a:rPr lang="en-ID" sz="3800" dirty="0">
                <a:latin typeface="Arial Narrow" panose="020B0606020202030204" pitchFamily="34" charset="0"/>
              </a:rPr>
              <a:t> </a:t>
            </a:r>
            <a:r>
              <a:rPr lang="en-ID" sz="3800" dirty="0" err="1">
                <a:latin typeface="Arial Narrow" panose="020B0606020202030204" pitchFamily="34" charset="0"/>
              </a:rPr>
              <a:t>Organisasi</a:t>
            </a:r>
            <a:r>
              <a:rPr lang="en-ID" sz="3800" dirty="0">
                <a:latin typeface="Arial Narrow" panose="020B0606020202030204" pitchFamily="34" charset="0"/>
              </a:rPr>
              <a:t> Kita</a:t>
            </a:r>
          </a:p>
          <a:p>
            <a:pPr lvl="2"/>
            <a:endParaRPr lang="en-ID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718F57-DBF0-468F-B8BB-5C8D910E636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43824" y="928219"/>
            <a:ext cx="3842359" cy="545123"/>
          </a:xfrm>
        </p:spPr>
        <p:txBody>
          <a:bodyPr>
            <a:normAutofit/>
          </a:bodyPr>
          <a:lstStyle/>
          <a:p>
            <a:r>
              <a:rPr lang="en-US" sz="2400" dirty="0"/>
              <a:t>PENJELASAN TUGAS II</a:t>
            </a:r>
            <a:endParaRPr lang="en-ID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4C6323-42A9-4A23-9D2D-CBE4EE7C0CB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702" y="1028542"/>
            <a:ext cx="1730326" cy="862685"/>
          </a:xfrm>
          <a:prstGeom prst="rect">
            <a:avLst/>
          </a:prstGeom>
          <a:noFill/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C01F7FED-A398-4403-9AC0-66EDF95DAD02}"/>
              </a:ext>
            </a:extLst>
          </p:cNvPr>
          <p:cNvGrpSpPr>
            <a:grpSpLocks/>
          </p:cNvGrpSpPr>
          <p:nvPr/>
        </p:nvGrpSpPr>
        <p:grpSpPr bwMode="auto">
          <a:xfrm>
            <a:off x="3810000" y="6324600"/>
            <a:ext cx="4904605" cy="253524"/>
            <a:chOff x="3175152" y="4155311"/>
            <a:chExt cx="3527145" cy="243505"/>
          </a:xfrm>
        </p:grpSpPr>
        <p:sp>
          <p:nvSpPr>
            <p:cNvPr id="6" name="Subtitle 2">
              <a:extLst>
                <a:ext uri="{FF2B5EF4-FFF2-40B4-BE49-F238E27FC236}">
                  <a16:creationId xmlns:a16="http://schemas.microsoft.com/office/drawing/2014/main" id="{7725D37A-108D-4ED6-8702-3BE60900E82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154645" y="4158833"/>
              <a:ext cx="547652" cy="2303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defTabSz="457189">
                <a:lnSpc>
                  <a:spcPct val="120000"/>
                </a:lnSpc>
                <a:spcBef>
                  <a:spcPts val="1333"/>
                </a:spcBef>
                <a:buSzPct val="125000"/>
                <a:defRPr/>
              </a:pPr>
              <a:r>
                <a:rPr lang="id-ID" sz="1050" b="1" dirty="0">
                  <a:latin typeface="Trebuchet MS" pitchFamily="34" charset="0"/>
                  <a:sym typeface="Arial"/>
                </a:rPr>
                <a:t>PEDULI</a:t>
              </a:r>
            </a:p>
          </p:txBody>
        </p:sp>
        <p:sp>
          <p:nvSpPr>
            <p:cNvPr id="7" name="Subtitle 2">
              <a:extLst>
                <a:ext uri="{FF2B5EF4-FFF2-40B4-BE49-F238E27FC236}">
                  <a16:creationId xmlns:a16="http://schemas.microsoft.com/office/drawing/2014/main" id="{BCD934A1-D4AC-4827-A307-44F1D7AF64D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348380" y="4155311"/>
              <a:ext cx="676029" cy="241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defTabSz="457189">
                <a:lnSpc>
                  <a:spcPct val="120000"/>
                </a:lnSpc>
                <a:spcBef>
                  <a:spcPts val="1333"/>
                </a:spcBef>
                <a:buSzPct val="125000"/>
                <a:defRPr/>
              </a:pPr>
              <a:r>
                <a:rPr lang="id-ID" sz="1050" b="1" dirty="0">
                  <a:latin typeface="Trebuchet MS" pitchFamily="34" charset="0"/>
                  <a:sym typeface="Arial"/>
                </a:rPr>
                <a:t>INOVATIF</a:t>
              </a:r>
            </a:p>
          </p:txBody>
        </p:sp>
        <p:sp>
          <p:nvSpPr>
            <p:cNvPr id="8" name="Subtitle 2">
              <a:extLst>
                <a:ext uri="{FF2B5EF4-FFF2-40B4-BE49-F238E27FC236}">
                  <a16:creationId xmlns:a16="http://schemas.microsoft.com/office/drawing/2014/main" id="{C7695742-681D-4AE9-8181-65767530364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338976" y="4155485"/>
              <a:ext cx="806318" cy="240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defTabSz="457189">
                <a:lnSpc>
                  <a:spcPct val="120000"/>
                </a:lnSpc>
                <a:spcBef>
                  <a:spcPts val="1333"/>
                </a:spcBef>
                <a:buSzPct val="125000"/>
                <a:defRPr/>
              </a:pPr>
              <a:r>
                <a:rPr lang="id-ID" sz="1050" b="1" dirty="0">
                  <a:latin typeface="Trebuchet MS" pitchFamily="34" charset="0"/>
                  <a:sym typeface="Arial"/>
                </a:rPr>
                <a:t>INTEGRITAS</a:t>
              </a:r>
            </a:p>
          </p:txBody>
        </p:sp>
        <p:sp>
          <p:nvSpPr>
            <p:cNvPr id="9" name="Subtitle 2">
              <a:extLst>
                <a:ext uri="{FF2B5EF4-FFF2-40B4-BE49-F238E27FC236}">
                  <a16:creationId xmlns:a16="http://schemas.microsoft.com/office/drawing/2014/main" id="{F6683C62-DB27-4536-9AE9-A3ABA1B953E9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275530" y="4155374"/>
              <a:ext cx="942613" cy="241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defTabSz="457189">
                <a:lnSpc>
                  <a:spcPct val="120000"/>
                </a:lnSpc>
                <a:spcBef>
                  <a:spcPts val="1333"/>
                </a:spcBef>
                <a:buSzPct val="125000"/>
                <a:defRPr/>
              </a:pPr>
              <a:r>
                <a:rPr lang="id-ID" sz="1050" b="1" dirty="0">
                  <a:latin typeface="Trebuchet MS" pitchFamily="34" charset="0"/>
                  <a:sym typeface="Arial"/>
                </a:rPr>
                <a:t>PROFESIONAL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ACDE62D-946C-4ACD-ADAD-DC8EEDD054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75152" y="4177848"/>
              <a:ext cx="213469" cy="2134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CD232B7-E3B7-405A-BBBD-9CC0945787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06562" y="4169304"/>
              <a:ext cx="229512" cy="229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0071B4B2-3513-4E19-BAA5-E4E6E62D637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6403" y="4177854"/>
              <a:ext cx="214235" cy="211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ADC5542-2303-4EF8-A364-EB626C6945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5996290" y="4186397"/>
              <a:ext cx="195379" cy="211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90693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2AEE4D-AAC8-49A9-AF91-79ABE062A5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1" y="1922642"/>
            <a:ext cx="8305800" cy="4020957"/>
          </a:xfrm>
          <a:ln>
            <a:solidFill>
              <a:srgbClr val="FF0000"/>
            </a:solidFill>
          </a:ln>
        </p:spPr>
        <p:txBody>
          <a:bodyPr>
            <a:normAutofit fontScale="77500" lnSpcReduction="20000"/>
          </a:bodyPr>
          <a:lstStyle/>
          <a:p>
            <a:r>
              <a:rPr lang="en-US" dirty="0" err="1">
                <a:latin typeface="Aptos Narrow" panose="020B0004020202020204" pitchFamily="34" charset="0"/>
              </a:rPr>
              <a:t>Kelompok</a:t>
            </a:r>
            <a:r>
              <a:rPr lang="en-US" dirty="0">
                <a:latin typeface="Aptos Narrow" panose="020B0004020202020204" pitchFamily="34" charset="0"/>
              </a:rPr>
              <a:t> 2 </a:t>
            </a:r>
            <a:r>
              <a:rPr lang="en-US" dirty="0" err="1">
                <a:latin typeface="Aptos Narrow" panose="020B0004020202020204" pitchFamily="34" charset="0"/>
              </a:rPr>
              <a:t>mencari</a:t>
            </a:r>
            <a:r>
              <a:rPr lang="en-US" dirty="0">
                <a:latin typeface="Aptos Narrow" panose="020B0004020202020204" pitchFamily="34" charset="0"/>
              </a:rPr>
              <a:t> </a:t>
            </a:r>
            <a:r>
              <a:rPr lang="en-US" dirty="0" err="1">
                <a:latin typeface="Aptos Narrow" panose="020B0004020202020204" pitchFamily="34" charset="0"/>
              </a:rPr>
              <a:t>Contoh</a:t>
            </a:r>
            <a:r>
              <a:rPr lang="en-US" dirty="0">
                <a:latin typeface="Aptos Narrow" panose="020B0004020202020204" pitchFamily="34" charset="0"/>
              </a:rPr>
              <a:t> </a:t>
            </a:r>
            <a:r>
              <a:rPr lang="en-US" dirty="0" err="1">
                <a:latin typeface="Aptos Narrow" panose="020B0004020202020204" pitchFamily="34" charset="0"/>
              </a:rPr>
              <a:t>Baik</a:t>
            </a:r>
            <a:r>
              <a:rPr lang="en-US" dirty="0">
                <a:latin typeface="Aptos Narrow" panose="020B0004020202020204" pitchFamily="34" charset="0"/>
              </a:rPr>
              <a:t> “Good Practice” </a:t>
            </a:r>
            <a:r>
              <a:rPr lang="en-US" dirty="0" err="1">
                <a:latin typeface="Aptos Narrow" panose="020B0004020202020204" pitchFamily="34" charset="0"/>
              </a:rPr>
              <a:t>Implementasi</a:t>
            </a:r>
            <a:r>
              <a:rPr lang="en-US" dirty="0">
                <a:latin typeface="Aptos Narrow" panose="020B0004020202020204" pitchFamily="34" charset="0"/>
              </a:rPr>
              <a:t> </a:t>
            </a:r>
            <a:r>
              <a:rPr lang="en-US" dirty="0" err="1">
                <a:latin typeface="Aptos Narrow" panose="020B0004020202020204" pitchFamily="34" charset="0"/>
              </a:rPr>
              <a:t>Integritas</a:t>
            </a:r>
            <a:r>
              <a:rPr lang="en-US" dirty="0">
                <a:latin typeface="Aptos Narrow" panose="020B0004020202020204" pitchFamily="34" charset="0"/>
              </a:rPr>
              <a:t> di </a:t>
            </a:r>
            <a:r>
              <a:rPr lang="en-US" dirty="0" err="1">
                <a:latin typeface="Aptos Narrow" panose="020B0004020202020204" pitchFamily="34" charset="0"/>
              </a:rPr>
              <a:t>Instansi</a:t>
            </a:r>
            <a:r>
              <a:rPr lang="en-US" dirty="0">
                <a:latin typeface="Aptos Narrow" panose="020B0004020202020204" pitchFamily="34" charset="0"/>
              </a:rPr>
              <a:t> </a:t>
            </a:r>
            <a:r>
              <a:rPr lang="en-US" dirty="0" err="1">
                <a:latin typeface="Aptos Narrow" panose="020B0004020202020204" pitchFamily="34" charset="0"/>
              </a:rPr>
              <a:t>Pemerintah</a:t>
            </a:r>
            <a:r>
              <a:rPr lang="en-US" dirty="0">
                <a:latin typeface="Aptos Narrow" panose="020B0004020202020204" pitchFamily="34" charset="0"/>
              </a:rPr>
              <a:t> </a:t>
            </a:r>
            <a:r>
              <a:rPr lang="en-US" dirty="0" err="1">
                <a:latin typeface="Aptos Narrow" panose="020B0004020202020204" pitchFamily="34" charset="0"/>
              </a:rPr>
              <a:t>atau</a:t>
            </a:r>
            <a:r>
              <a:rPr lang="en-US" dirty="0">
                <a:latin typeface="Aptos Narrow" panose="020B0004020202020204" pitchFamily="34" charset="0"/>
              </a:rPr>
              <a:t> BUMN/ BUMD </a:t>
            </a:r>
          </a:p>
          <a:p>
            <a:r>
              <a:rPr lang="en-ID" dirty="0" err="1">
                <a:latin typeface="Aptos Narrow" panose="020B0004020202020204" pitchFamily="34" charset="0"/>
              </a:rPr>
              <a:t>Mendiskusikan</a:t>
            </a:r>
            <a:r>
              <a:rPr lang="en-ID" dirty="0">
                <a:latin typeface="Aptos Narrow" panose="020B0004020202020204" pitchFamily="34" charset="0"/>
              </a:rPr>
              <a:t> </a:t>
            </a:r>
            <a:r>
              <a:rPr lang="en-ID" dirty="0" err="1">
                <a:latin typeface="Aptos Narrow" panose="020B0004020202020204" pitchFamily="34" charset="0"/>
              </a:rPr>
              <a:t>Praktek</a:t>
            </a:r>
            <a:r>
              <a:rPr lang="en-ID" dirty="0">
                <a:latin typeface="Aptos Narrow" panose="020B0004020202020204" pitchFamily="34" charset="0"/>
              </a:rPr>
              <a:t> </a:t>
            </a:r>
            <a:r>
              <a:rPr lang="en-ID" dirty="0" err="1">
                <a:latin typeface="Aptos Narrow" panose="020B0004020202020204" pitchFamily="34" charset="0"/>
              </a:rPr>
              <a:t>Baik</a:t>
            </a:r>
            <a:r>
              <a:rPr lang="en-ID" dirty="0">
                <a:latin typeface="Aptos Narrow" panose="020B0004020202020204" pitchFamily="34" charset="0"/>
              </a:rPr>
              <a:t> </a:t>
            </a:r>
            <a:r>
              <a:rPr lang="en-ID" dirty="0" err="1">
                <a:latin typeface="Aptos Narrow" panose="020B0004020202020204" pitchFamily="34" charset="0"/>
              </a:rPr>
              <a:t>tersebut</a:t>
            </a:r>
            <a:r>
              <a:rPr lang="en-ID" dirty="0">
                <a:latin typeface="Aptos Narrow" panose="020B0004020202020204" pitchFamily="34" charset="0"/>
              </a:rPr>
              <a:t>, dan </a:t>
            </a:r>
            <a:r>
              <a:rPr lang="en-ID" dirty="0" err="1">
                <a:latin typeface="Aptos Narrow" panose="020B0004020202020204" pitchFamily="34" charset="0"/>
              </a:rPr>
              <a:t>hasilnya</a:t>
            </a:r>
            <a:r>
              <a:rPr lang="en-ID" dirty="0">
                <a:latin typeface="Aptos Narrow" panose="020B0004020202020204" pitchFamily="34" charset="0"/>
              </a:rPr>
              <a:t> </a:t>
            </a:r>
            <a:r>
              <a:rPr lang="en-ID" dirty="0" err="1">
                <a:latin typeface="Aptos Narrow" panose="020B0004020202020204" pitchFamily="34" charset="0"/>
              </a:rPr>
              <a:t>dituangkan</a:t>
            </a:r>
            <a:r>
              <a:rPr lang="en-ID" dirty="0">
                <a:latin typeface="Aptos Narrow" panose="020B0004020202020204" pitchFamily="34" charset="0"/>
              </a:rPr>
              <a:t> </a:t>
            </a:r>
            <a:r>
              <a:rPr lang="en-ID" dirty="0" err="1">
                <a:latin typeface="Aptos Narrow" panose="020B0004020202020204" pitchFamily="34" charset="0"/>
              </a:rPr>
              <a:t>dalam</a:t>
            </a:r>
            <a:r>
              <a:rPr lang="en-ID" dirty="0">
                <a:latin typeface="Aptos Narrow" panose="020B0004020202020204" pitchFamily="34" charset="0"/>
              </a:rPr>
              <a:t> </a:t>
            </a:r>
            <a:r>
              <a:rPr lang="en-ID" dirty="0" err="1">
                <a:latin typeface="Aptos Narrow" panose="020B0004020202020204" pitchFamily="34" charset="0"/>
              </a:rPr>
              <a:t>bahan</a:t>
            </a:r>
            <a:r>
              <a:rPr lang="en-ID" dirty="0">
                <a:latin typeface="Aptos Narrow" panose="020B0004020202020204" pitchFamily="34" charset="0"/>
              </a:rPr>
              <a:t> </a:t>
            </a:r>
            <a:r>
              <a:rPr lang="en-ID" dirty="0" err="1">
                <a:latin typeface="Aptos Narrow" panose="020B0004020202020204" pitchFamily="34" charset="0"/>
              </a:rPr>
              <a:t>presentasi</a:t>
            </a:r>
            <a:r>
              <a:rPr lang="en-ID" dirty="0">
                <a:latin typeface="Aptos Narrow" panose="020B0004020202020204" pitchFamily="34" charset="0"/>
              </a:rPr>
              <a:t> (PPT)</a:t>
            </a:r>
          </a:p>
          <a:p>
            <a:r>
              <a:rPr lang="en-ID" dirty="0">
                <a:latin typeface="Aptos Narrow" panose="020B0004020202020204" pitchFamily="34" charset="0"/>
              </a:rPr>
              <a:t>Outline </a:t>
            </a:r>
            <a:r>
              <a:rPr lang="en-ID" dirty="0" err="1">
                <a:latin typeface="Aptos Narrow" panose="020B0004020202020204" pitchFamily="34" charset="0"/>
              </a:rPr>
              <a:t>Paparan</a:t>
            </a:r>
            <a:r>
              <a:rPr lang="en-ID" dirty="0">
                <a:latin typeface="Aptos Narrow" panose="020B0004020202020204" pitchFamily="34" charset="0"/>
              </a:rPr>
              <a:t>:</a:t>
            </a:r>
          </a:p>
          <a:p>
            <a:pPr marL="685800" lvl="1" indent="-342900">
              <a:buFont typeface="+mj-lt"/>
              <a:buAutoNum type="alphaUcPeriod"/>
            </a:pPr>
            <a:r>
              <a:rPr lang="en-ID" dirty="0" err="1">
                <a:latin typeface="Aptos Narrow" panose="020B0004020202020204" pitchFamily="34" charset="0"/>
              </a:rPr>
              <a:t>Deskripsi</a:t>
            </a:r>
            <a:r>
              <a:rPr lang="en-ID" dirty="0">
                <a:latin typeface="Aptos Narrow" panose="020B0004020202020204" pitchFamily="34" charset="0"/>
              </a:rPr>
              <a:t> </a:t>
            </a:r>
            <a:r>
              <a:rPr lang="en-ID" dirty="0" err="1">
                <a:latin typeface="Aptos Narrow" panose="020B0004020202020204" pitchFamily="34" charset="0"/>
              </a:rPr>
              <a:t>Praktek</a:t>
            </a:r>
            <a:r>
              <a:rPr lang="en-ID" dirty="0">
                <a:latin typeface="Aptos Narrow" panose="020B0004020202020204" pitchFamily="34" charset="0"/>
              </a:rPr>
              <a:t> </a:t>
            </a:r>
            <a:r>
              <a:rPr lang="en-ID" dirty="0" err="1">
                <a:latin typeface="Aptos Narrow" panose="020B0004020202020204" pitchFamily="34" charset="0"/>
              </a:rPr>
              <a:t>Baik</a:t>
            </a:r>
            <a:r>
              <a:rPr lang="en-ID" dirty="0">
                <a:latin typeface="Aptos Narrow" panose="020B0004020202020204" pitchFamily="34" charset="0"/>
              </a:rPr>
              <a:t> </a:t>
            </a:r>
            <a:r>
              <a:rPr lang="en-ID" dirty="0" err="1">
                <a:latin typeface="Aptos Narrow" panose="020B0004020202020204" pitchFamily="34" charset="0"/>
              </a:rPr>
              <a:t>Implementasi</a:t>
            </a:r>
            <a:r>
              <a:rPr lang="en-ID" dirty="0">
                <a:latin typeface="Aptos Narrow" panose="020B0004020202020204" pitchFamily="34" charset="0"/>
              </a:rPr>
              <a:t> </a:t>
            </a:r>
            <a:r>
              <a:rPr lang="en-ID" dirty="0" err="1">
                <a:latin typeface="Aptos Narrow" panose="020B0004020202020204" pitchFamily="34" charset="0"/>
              </a:rPr>
              <a:t>Integritas</a:t>
            </a:r>
            <a:endParaRPr lang="en-ID" dirty="0">
              <a:latin typeface="Aptos Narrow" panose="020B0004020202020204" pitchFamily="34" charset="0"/>
            </a:endParaRPr>
          </a:p>
          <a:p>
            <a:pPr marL="685800" lvl="1" indent="-342900">
              <a:buFont typeface="+mj-lt"/>
              <a:buAutoNum type="alphaUcPeriod"/>
            </a:pPr>
            <a:r>
              <a:rPr lang="en-ID" dirty="0" err="1">
                <a:latin typeface="Aptos Narrow" panose="020B0004020202020204" pitchFamily="34" charset="0"/>
              </a:rPr>
              <a:t>Dampak</a:t>
            </a:r>
            <a:r>
              <a:rPr lang="en-ID" dirty="0">
                <a:latin typeface="Aptos Narrow" panose="020B0004020202020204" pitchFamily="34" charset="0"/>
              </a:rPr>
              <a:t> </a:t>
            </a:r>
            <a:r>
              <a:rPr lang="en-ID" dirty="0" err="1">
                <a:latin typeface="Aptos Narrow" panose="020B0004020202020204" pitchFamily="34" charset="0"/>
              </a:rPr>
              <a:t>positif</a:t>
            </a:r>
            <a:r>
              <a:rPr lang="en-ID" dirty="0">
                <a:latin typeface="Aptos Narrow" panose="020B0004020202020204" pitchFamily="34" charset="0"/>
              </a:rPr>
              <a:t> </a:t>
            </a:r>
            <a:r>
              <a:rPr lang="en-ID" dirty="0" err="1">
                <a:latin typeface="Aptos Narrow" panose="020B0004020202020204" pitchFamily="34" charset="0"/>
              </a:rPr>
              <a:t>terhadap</a:t>
            </a:r>
            <a:r>
              <a:rPr lang="en-ID" dirty="0">
                <a:latin typeface="Aptos Narrow" panose="020B0004020202020204" pitchFamily="34" charset="0"/>
              </a:rPr>
              <a:t> </a:t>
            </a:r>
            <a:r>
              <a:rPr lang="en-ID" dirty="0" err="1">
                <a:latin typeface="Aptos Narrow" panose="020B0004020202020204" pitchFamily="34" charset="0"/>
              </a:rPr>
              <a:t>kinerja</a:t>
            </a:r>
            <a:r>
              <a:rPr lang="en-ID" dirty="0">
                <a:latin typeface="Aptos Narrow" panose="020B0004020202020204" pitchFamily="34" charset="0"/>
              </a:rPr>
              <a:t> </a:t>
            </a:r>
            <a:r>
              <a:rPr lang="en-ID" dirty="0" err="1">
                <a:latin typeface="Aptos Narrow" panose="020B0004020202020204" pitchFamily="34" charset="0"/>
              </a:rPr>
              <a:t>organisasi</a:t>
            </a:r>
            <a:endParaRPr lang="en-ID" dirty="0">
              <a:latin typeface="Aptos Narrow" panose="020B0004020202020204" pitchFamily="34" charset="0"/>
            </a:endParaRPr>
          </a:p>
          <a:p>
            <a:pPr marL="685800" lvl="1" indent="-342900">
              <a:buFont typeface="+mj-lt"/>
              <a:buAutoNum type="alphaUcPeriod"/>
            </a:pPr>
            <a:r>
              <a:rPr lang="en-ID" dirty="0" err="1">
                <a:latin typeface="Aptos Narrow" panose="020B0004020202020204" pitchFamily="34" charset="0"/>
              </a:rPr>
              <a:t>Pihak-pihak</a:t>
            </a:r>
            <a:r>
              <a:rPr lang="en-ID" dirty="0">
                <a:latin typeface="Aptos Narrow" panose="020B0004020202020204" pitchFamily="34" charset="0"/>
              </a:rPr>
              <a:t> yang </a:t>
            </a:r>
            <a:r>
              <a:rPr lang="en-ID" dirty="0" err="1">
                <a:latin typeface="Aptos Narrow" panose="020B0004020202020204" pitchFamily="34" charset="0"/>
              </a:rPr>
              <a:t>terlibat</a:t>
            </a:r>
            <a:r>
              <a:rPr lang="en-ID" dirty="0">
                <a:latin typeface="Aptos Narrow" panose="020B0004020202020204" pitchFamily="34" charset="0"/>
              </a:rPr>
              <a:t> dan </a:t>
            </a:r>
            <a:r>
              <a:rPr lang="en-ID" dirty="0" err="1">
                <a:latin typeface="Aptos Narrow" panose="020B0004020202020204" pitchFamily="34" charset="0"/>
              </a:rPr>
              <a:t>Peranannya</a:t>
            </a:r>
            <a:endParaRPr lang="en-ID" dirty="0">
              <a:latin typeface="Aptos Narrow" panose="020B0004020202020204" pitchFamily="34" charset="0"/>
            </a:endParaRPr>
          </a:p>
          <a:p>
            <a:pPr marL="685800" lvl="1" indent="-342900">
              <a:buFont typeface="+mj-lt"/>
              <a:buAutoNum type="alphaUcPeriod"/>
            </a:pPr>
            <a:r>
              <a:rPr lang="en-ID" dirty="0">
                <a:latin typeface="Aptos Narrow" panose="020B0004020202020204" pitchFamily="34" charset="0"/>
              </a:rPr>
              <a:t>Lesson Learnt</a:t>
            </a:r>
          </a:p>
          <a:p>
            <a:pPr marL="685800" lvl="1" indent="-342900">
              <a:buFont typeface="+mj-lt"/>
              <a:buAutoNum type="alphaUcPeriod"/>
            </a:pPr>
            <a:r>
              <a:rPr lang="en-ID" dirty="0">
                <a:latin typeface="Aptos Narrow" panose="020B0004020202020204" pitchFamily="34" charset="0"/>
              </a:rPr>
              <a:t>Action Plan </a:t>
            </a:r>
            <a:r>
              <a:rPr lang="en-ID" dirty="0" err="1">
                <a:latin typeface="Aptos Narrow" panose="020B0004020202020204" pitchFamily="34" charset="0"/>
              </a:rPr>
              <a:t>Untuk</a:t>
            </a:r>
            <a:r>
              <a:rPr lang="en-ID" dirty="0">
                <a:latin typeface="Aptos Narrow" panose="020B0004020202020204" pitchFamily="34" charset="0"/>
              </a:rPr>
              <a:t> </a:t>
            </a:r>
            <a:r>
              <a:rPr lang="en-ID" dirty="0" err="1">
                <a:latin typeface="Aptos Narrow" panose="020B0004020202020204" pitchFamily="34" charset="0"/>
              </a:rPr>
              <a:t>Organisasi</a:t>
            </a:r>
            <a:r>
              <a:rPr lang="en-ID" dirty="0">
                <a:latin typeface="Aptos Narrow" panose="020B0004020202020204" pitchFamily="34" charset="0"/>
              </a:rPr>
              <a:t> Kita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77A145-B135-4CA1-9202-09288F3F5D5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702" y="1028542"/>
            <a:ext cx="1730326" cy="862685"/>
          </a:xfrm>
          <a:prstGeom prst="rect">
            <a:avLst/>
          </a:prstGeom>
          <a:noFill/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37C9CCAD-8806-460B-8904-670FCF5B193B}"/>
              </a:ext>
            </a:extLst>
          </p:cNvPr>
          <p:cNvGrpSpPr>
            <a:grpSpLocks/>
          </p:cNvGrpSpPr>
          <p:nvPr/>
        </p:nvGrpSpPr>
        <p:grpSpPr bwMode="auto">
          <a:xfrm>
            <a:off x="4038600" y="6172200"/>
            <a:ext cx="4689729" cy="432720"/>
            <a:chOff x="3175152" y="4155311"/>
            <a:chExt cx="3527145" cy="243505"/>
          </a:xfrm>
        </p:grpSpPr>
        <p:sp>
          <p:nvSpPr>
            <p:cNvPr id="6" name="Subtitle 2">
              <a:extLst>
                <a:ext uri="{FF2B5EF4-FFF2-40B4-BE49-F238E27FC236}">
                  <a16:creationId xmlns:a16="http://schemas.microsoft.com/office/drawing/2014/main" id="{55B259CD-9D73-44DD-8130-E91617ECF12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154645" y="4158833"/>
              <a:ext cx="547652" cy="2303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defTabSz="457189">
                <a:lnSpc>
                  <a:spcPct val="120000"/>
                </a:lnSpc>
                <a:spcBef>
                  <a:spcPts val="1333"/>
                </a:spcBef>
                <a:buSzPct val="125000"/>
                <a:defRPr/>
              </a:pPr>
              <a:r>
                <a:rPr lang="id-ID" sz="1050" b="1" dirty="0">
                  <a:latin typeface="Trebuchet MS" pitchFamily="34" charset="0"/>
                  <a:sym typeface="Arial"/>
                </a:rPr>
                <a:t>PEDULI</a:t>
              </a:r>
            </a:p>
          </p:txBody>
        </p:sp>
        <p:sp>
          <p:nvSpPr>
            <p:cNvPr id="7" name="Subtitle 2">
              <a:extLst>
                <a:ext uri="{FF2B5EF4-FFF2-40B4-BE49-F238E27FC236}">
                  <a16:creationId xmlns:a16="http://schemas.microsoft.com/office/drawing/2014/main" id="{080C4041-1206-4410-A0F0-C6ED174AC67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348380" y="4155311"/>
              <a:ext cx="676029" cy="241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defTabSz="457189">
                <a:lnSpc>
                  <a:spcPct val="120000"/>
                </a:lnSpc>
                <a:spcBef>
                  <a:spcPts val="1333"/>
                </a:spcBef>
                <a:buSzPct val="125000"/>
                <a:defRPr/>
              </a:pPr>
              <a:r>
                <a:rPr lang="id-ID" sz="1050" b="1" dirty="0">
                  <a:latin typeface="Trebuchet MS" pitchFamily="34" charset="0"/>
                  <a:sym typeface="Arial"/>
                </a:rPr>
                <a:t>INOVATIF</a:t>
              </a:r>
            </a:p>
          </p:txBody>
        </p:sp>
        <p:sp>
          <p:nvSpPr>
            <p:cNvPr id="8" name="Subtitle 2">
              <a:extLst>
                <a:ext uri="{FF2B5EF4-FFF2-40B4-BE49-F238E27FC236}">
                  <a16:creationId xmlns:a16="http://schemas.microsoft.com/office/drawing/2014/main" id="{291E65A3-8A26-422E-B8D2-164F85EF341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338976" y="4155485"/>
              <a:ext cx="806318" cy="240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defTabSz="457189">
                <a:lnSpc>
                  <a:spcPct val="120000"/>
                </a:lnSpc>
                <a:spcBef>
                  <a:spcPts val="1333"/>
                </a:spcBef>
                <a:buSzPct val="125000"/>
                <a:defRPr/>
              </a:pPr>
              <a:r>
                <a:rPr lang="id-ID" sz="1050" b="1" dirty="0">
                  <a:latin typeface="Trebuchet MS" pitchFamily="34" charset="0"/>
                  <a:sym typeface="Arial"/>
                </a:rPr>
                <a:t>INTEGRITAS</a:t>
              </a:r>
            </a:p>
          </p:txBody>
        </p:sp>
        <p:sp>
          <p:nvSpPr>
            <p:cNvPr id="9" name="Subtitle 2">
              <a:extLst>
                <a:ext uri="{FF2B5EF4-FFF2-40B4-BE49-F238E27FC236}">
                  <a16:creationId xmlns:a16="http://schemas.microsoft.com/office/drawing/2014/main" id="{A335B4A3-1996-47C6-9743-D2963F249AE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275530" y="4155374"/>
              <a:ext cx="942613" cy="241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defTabSz="457189">
                <a:lnSpc>
                  <a:spcPct val="120000"/>
                </a:lnSpc>
                <a:spcBef>
                  <a:spcPts val="1333"/>
                </a:spcBef>
                <a:buSzPct val="125000"/>
                <a:defRPr/>
              </a:pPr>
              <a:r>
                <a:rPr lang="id-ID" sz="1050" b="1" dirty="0">
                  <a:latin typeface="Trebuchet MS" pitchFamily="34" charset="0"/>
                  <a:sym typeface="Arial"/>
                </a:rPr>
                <a:t>PROFESIONAL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7C895E8-4BDB-4291-ABD2-B947ED9027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75152" y="4177848"/>
              <a:ext cx="213469" cy="2134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15C05EB-56B9-4675-83FF-7389E3B8D6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06562" y="4169304"/>
              <a:ext cx="229512" cy="229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971F1C6-BA81-44F9-BAE4-EFB9BB07C9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6403" y="4177854"/>
              <a:ext cx="214235" cy="211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6AD676B-1510-4255-9E49-CA83585D8A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5996290" y="4186397"/>
              <a:ext cx="195379" cy="211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597736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BA2269-C442-4BF1-9C67-75BB991D72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703" y="1600201"/>
            <a:ext cx="8578596" cy="4738968"/>
          </a:xfrm>
          <a:ln>
            <a:solidFill>
              <a:srgbClr val="FF0000"/>
            </a:solidFill>
          </a:ln>
        </p:spPr>
        <p:txBody>
          <a:bodyPr>
            <a:normAutofit fontScale="55000" lnSpcReduction="20000"/>
          </a:bodyPr>
          <a:lstStyle/>
          <a:p>
            <a:endParaRPr lang="en-US" sz="2025" dirty="0">
              <a:latin typeface="Arial Narrow" panose="020B0606020202030204" pitchFamily="34" charset="0"/>
            </a:endParaRPr>
          </a:p>
          <a:p>
            <a:r>
              <a:rPr lang="en-US" sz="3800" dirty="0" err="1">
                <a:latin typeface="Arial Narrow" panose="020B0606020202030204" pitchFamily="34" charset="0"/>
              </a:rPr>
              <a:t>Kelompok</a:t>
            </a:r>
            <a:r>
              <a:rPr lang="en-US" sz="3800" dirty="0">
                <a:latin typeface="Arial Narrow" panose="020B0606020202030204" pitchFamily="34" charset="0"/>
              </a:rPr>
              <a:t> 3 </a:t>
            </a:r>
            <a:r>
              <a:rPr lang="en-US" sz="3800" dirty="0" err="1">
                <a:latin typeface="Arial Narrow" panose="020B0606020202030204" pitchFamily="34" charset="0"/>
              </a:rPr>
              <a:t>mencari</a:t>
            </a:r>
            <a:r>
              <a:rPr lang="en-US" sz="3800" dirty="0">
                <a:latin typeface="Arial Narrow" panose="020B0606020202030204" pitchFamily="34" charset="0"/>
              </a:rPr>
              <a:t> </a:t>
            </a:r>
            <a:r>
              <a:rPr lang="en-US" sz="3800" dirty="0" err="1">
                <a:latin typeface="Arial Narrow" panose="020B0606020202030204" pitchFamily="34" charset="0"/>
              </a:rPr>
              <a:t>kasus</a:t>
            </a:r>
            <a:r>
              <a:rPr lang="en-US" sz="3800" dirty="0">
                <a:latin typeface="Arial Narrow" panose="020B0606020202030204" pitchFamily="34" charset="0"/>
              </a:rPr>
              <a:t> “ ETIKA”  di </a:t>
            </a:r>
            <a:r>
              <a:rPr lang="en-US" sz="3800" dirty="0" err="1">
                <a:latin typeface="Arial Narrow" panose="020B0606020202030204" pitchFamily="34" charset="0"/>
              </a:rPr>
              <a:t>Instansi</a:t>
            </a:r>
            <a:r>
              <a:rPr lang="en-US" sz="3800" dirty="0">
                <a:latin typeface="Arial Narrow" panose="020B0606020202030204" pitchFamily="34" charset="0"/>
              </a:rPr>
              <a:t> </a:t>
            </a:r>
            <a:r>
              <a:rPr lang="en-US" sz="3800" dirty="0" err="1">
                <a:latin typeface="Arial Narrow" panose="020B0606020202030204" pitchFamily="34" charset="0"/>
              </a:rPr>
              <a:t>Pemerintah</a:t>
            </a:r>
            <a:r>
              <a:rPr lang="en-US" sz="3800" dirty="0">
                <a:latin typeface="Arial Narrow" panose="020B0606020202030204" pitchFamily="34" charset="0"/>
              </a:rPr>
              <a:t> </a:t>
            </a:r>
            <a:r>
              <a:rPr lang="en-US" sz="3800" dirty="0" err="1">
                <a:latin typeface="Arial Narrow" panose="020B0606020202030204" pitchFamily="34" charset="0"/>
              </a:rPr>
              <a:t>atau</a:t>
            </a:r>
            <a:r>
              <a:rPr lang="en-US" sz="3800" dirty="0">
                <a:latin typeface="Arial Narrow" panose="020B0606020202030204" pitchFamily="34" charset="0"/>
              </a:rPr>
              <a:t> BUMN/ BUMD.</a:t>
            </a:r>
          </a:p>
          <a:p>
            <a:r>
              <a:rPr lang="en-ID" sz="3800" dirty="0" err="1">
                <a:latin typeface="Arial Narrow" panose="020B0606020202030204" pitchFamily="34" charset="0"/>
              </a:rPr>
              <a:t>Mendiskusikan</a:t>
            </a:r>
            <a:r>
              <a:rPr lang="en-ID" sz="3800" dirty="0">
                <a:latin typeface="Arial Narrow" panose="020B0606020202030204" pitchFamily="34" charset="0"/>
              </a:rPr>
              <a:t> </a:t>
            </a:r>
            <a:r>
              <a:rPr lang="en-ID" sz="3800" dirty="0" err="1">
                <a:latin typeface="Arial Narrow" panose="020B0606020202030204" pitchFamily="34" charset="0"/>
              </a:rPr>
              <a:t>kasus</a:t>
            </a:r>
            <a:r>
              <a:rPr lang="en-ID" sz="3800" dirty="0">
                <a:latin typeface="Arial Narrow" panose="020B0606020202030204" pitchFamily="34" charset="0"/>
              </a:rPr>
              <a:t>, dan </a:t>
            </a:r>
            <a:r>
              <a:rPr lang="en-ID" sz="3800" dirty="0" err="1">
                <a:latin typeface="Arial Narrow" panose="020B0606020202030204" pitchFamily="34" charset="0"/>
              </a:rPr>
              <a:t>hasilnya</a:t>
            </a:r>
            <a:r>
              <a:rPr lang="en-ID" sz="3800" dirty="0">
                <a:latin typeface="Arial Narrow" panose="020B0606020202030204" pitchFamily="34" charset="0"/>
              </a:rPr>
              <a:t> </a:t>
            </a:r>
            <a:r>
              <a:rPr lang="en-ID" sz="3800" dirty="0" err="1">
                <a:latin typeface="Arial Narrow" panose="020B0606020202030204" pitchFamily="34" charset="0"/>
              </a:rPr>
              <a:t>dituangkan</a:t>
            </a:r>
            <a:r>
              <a:rPr lang="en-ID" sz="3800" dirty="0">
                <a:latin typeface="Arial Narrow" panose="020B0606020202030204" pitchFamily="34" charset="0"/>
              </a:rPr>
              <a:t> </a:t>
            </a:r>
            <a:r>
              <a:rPr lang="en-ID" sz="3800" dirty="0" err="1">
                <a:latin typeface="Arial Narrow" panose="020B0606020202030204" pitchFamily="34" charset="0"/>
              </a:rPr>
              <a:t>dalam</a:t>
            </a:r>
            <a:r>
              <a:rPr lang="en-ID" sz="3800" dirty="0">
                <a:latin typeface="Arial Narrow" panose="020B0606020202030204" pitchFamily="34" charset="0"/>
              </a:rPr>
              <a:t> </a:t>
            </a:r>
            <a:r>
              <a:rPr lang="en-ID" sz="3800" dirty="0" err="1">
                <a:latin typeface="Arial Narrow" panose="020B0606020202030204" pitchFamily="34" charset="0"/>
              </a:rPr>
              <a:t>bahan</a:t>
            </a:r>
            <a:r>
              <a:rPr lang="en-ID" sz="3800" dirty="0">
                <a:latin typeface="Arial Narrow" panose="020B0606020202030204" pitchFamily="34" charset="0"/>
              </a:rPr>
              <a:t> </a:t>
            </a:r>
            <a:r>
              <a:rPr lang="en-ID" sz="3800" dirty="0" err="1">
                <a:latin typeface="Arial Narrow" panose="020B0606020202030204" pitchFamily="34" charset="0"/>
              </a:rPr>
              <a:t>presentasi</a:t>
            </a:r>
            <a:r>
              <a:rPr lang="en-ID" sz="3800" dirty="0">
                <a:latin typeface="Arial Narrow" panose="020B0606020202030204" pitchFamily="34" charset="0"/>
              </a:rPr>
              <a:t> (PPT)</a:t>
            </a:r>
          </a:p>
          <a:p>
            <a:r>
              <a:rPr lang="en-ID" sz="3800" dirty="0">
                <a:latin typeface="Arial Narrow" panose="020B0606020202030204" pitchFamily="34" charset="0"/>
              </a:rPr>
              <a:t>Outline </a:t>
            </a:r>
            <a:r>
              <a:rPr lang="en-ID" sz="3800" dirty="0" err="1">
                <a:latin typeface="Arial Narrow" panose="020B0606020202030204" pitchFamily="34" charset="0"/>
              </a:rPr>
              <a:t>Paparan</a:t>
            </a:r>
            <a:r>
              <a:rPr lang="en-ID" sz="3800" dirty="0">
                <a:latin typeface="Arial Narrow" panose="020B0606020202030204" pitchFamily="34" charset="0"/>
              </a:rPr>
              <a:t>:</a:t>
            </a:r>
          </a:p>
          <a:p>
            <a:pPr marL="685800" lvl="1" indent="-342900">
              <a:buFont typeface="+mj-lt"/>
              <a:buAutoNum type="alphaUcPeriod"/>
            </a:pPr>
            <a:r>
              <a:rPr lang="en-ID" sz="3800" dirty="0" err="1">
                <a:latin typeface="Arial Narrow" panose="020B0606020202030204" pitchFamily="34" charset="0"/>
              </a:rPr>
              <a:t>Latar</a:t>
            </a:r>
            <a:r>
              <a:rPr lang="en-ID" sz="3800" dirty="0">
                <a:latin typeface="Arial Narrow" panose="020B0606020202030204" pitchFamily="34" charset="0"/>
              </a:rPr>
              <a:t> </a:t>
            </a:r>
            <a:r>
              <a:rPr lang="en-ID" sz="3800" dirty="0" err="1">
                <a:latin typeface="Arial Narrow" panose="020B0606020202030204" pitchFamily="34" charset="0"/>
              </a:rPr>
              <a:t>Belakang</a:t>
            </a:r>
            <a:r>
              <a:rPr lang="en-ID" sz="3800" dirty="0">
                <a:latin typeface="Arial Narrow" panose="020B0606020202030204" pitchFamily="34" charset="0"/>
              </a:rPr>
              <a:t> </a:t>
            </a:r>
            <a:r>
              <a:rPr lang="en-ID" sz="3800" dirty="0" err="1">
                <a:latin typeface="Arial Narrow" panose="020B0606020202030204" pitchFamily="34" charset="0"/>
              </a:rPr>
              <a:t>Masalah</a:t>
            </a:r>
            <a:endParaRPr lang="en-ID" sz="3800" dirty="0">
              <a:latin typeface="Arial Narrow" panose="020B0606020202030204" pitchFamily="34" charset="0"/>
            </a:endParaRPr>
          </a:p>
          <a:p>
            <a:pPr marL="685800" lvl="1" indent="-342900">
              <a:buFont typeface="+mj-lt"/>
              <a:buAutoNum type="alphaUcPeriod"/>
            </a:pPr>
            <a:r>
              <a:rPr lang="en-ID" sz="3800" dirty="0" err="1">
                <a:latin typeface="Arial Narrow" panose="020B0606020202030204" pitchFamily="34" charset="0"/>
              </a:rPr>
              <a:t>Masalah</a:t>
            </a:r>
            <a:r>
              <a:rPr lang="en-ID" sz="3800" dirty="0">
                <a:latin typeface="Arial Narrow" panose="020B0606020202030204" pitchFamily="34" charset="0"/>
              </a:rPr>
              <a:t> Utama</a:t>
            </a:r>
          </a:p>
          <a:p>
            <a:pPr marL="685800" lvl="1" indent="-342900">
              <a:buFont typeface="+mj-lt"/>
              <a:buAutoNum type="alphaUcPeriod"/>
            </a:pPr>
            <a:r>
              <a:rPr lang="en-ID" sz="3800" dirty="0" err="1">
                <a:latin typeface="Arial Narrow" panose="020B0606020202030204" pitchFamily="34" charset="0"/>
              </a:rPr>
              <a:t>Penyebab</a:t>
            </a:r>
            <a:r>
              <a:rPr lang="en-ID" sz="3800" dirty="0">
                <a:latin typeface="Arial Narrow" panose="020B0606020202030204" pitchFamily="34" charset="0"/>
              </a:rPr>
              <a:t> </a:t>
            </a:r>
            <a:r>
              <a:rPr lang="en-ID" sz="3800" dirty="0" err="1">
                <a:latin typeface="Arial Narrow" panose="020B0606020202030204" pitchFamily="34" charset="0"/>
              </a:rPr>
              <a:t>Masalah</a:t>
            </a:r>
            <a:endParaRPr lang="en-ID" sz="3800" dirty="0">
              <a:latin typeface="Arial Narrow" panose="020B0606020202030204" pitchFamily="34" charset="0"/>
            </a:endParaRPr>
          </a:p>
          <a:p>
            <a:pPr marL="685800" lvl="1" indent="-342900">
              <a:buFont typeface="+mj-lt"/>
              <a:buAutoNum type="alphaUcPeriod"/>
            </a:pPr>
            <a:r>
              <a:rPr lang="en-ID" sz="3800" dirty="0" err="1">
                <a:latin typeface="Arial Narrow" panose="020B0606020202030204" pitchFamily="34" charset="0"/>
              </a:rPr>
              <a:t>Dampak</a:t>
            </a:r>
            <a:r>
              <a:rPr lang="en-ID" sz="3800" dirty="0">
                <a:latin typeface="Arial Narrow" panose="020B0606020202030204" pitchFamily="34" charset="0"/>
              </a:rPr>
              <a:t> Yang </a:t>
            </a:r>
            <a:r>
              <a:rPr lang="en-ID" sz="3800" dirty="0" err="1">
                <a:latin typeface="Arial Narrow" panose="020B0606020202030204" pitchFamily="34" charset="0"/>
              </a:rPr>
              <a:t>Terjadi</a:t>
            </a:r>
            <a:r>
              <a:rPr lang="en-ID" sz="3800" dirty="0">
                <a:latin typeface="Arial Narrow" panose="020B0606020202030204" pitchFamily="34" charset="0"/>
              </a:rPr>
              <a:t> </a:t>
            </a:r>
            <a:r>
              <a:rPr lang="en-ID" sz="3800" dirty="0" err="1">
                <a:latin typeface="Arial Narrow" panose="020B0606020202030204" pitchFamily="34" charset="0"/>
              </a:rPr>
              <a:t>dari</a:t>
            </a:r>
            <a:r>
              <a:rPr lang="en-ID" sz="3800" dirty="0">
                <a:latin typeface="Arial Narrow" panose="020B0606020202030204" pitchFamily="34" charset="0"/>
              </a:rPr>
              <a:t> </a:t>
            </a:r>
            <a:r>
              <a:rPr lang="en-ID" sz="3800" dirty="0" err="1">
                <a:latin typeface="Arial Narrow" panose="020B0606020202030204" pitchFamily="34" charset="0"/>
              </a:rPr>
              <a:t>Kasus</a:t>
            </a:r>
            <a:r>
              <a:rPr lang="en-ID" sz="3800" dirty="0">
                <a:latin typeface="Arial Narrow" panose="020B0606020202030204" pitchFamily="34" charset="0"/>
              </a:rPr>
              <a:t> </a:t>
            </a:r>
            <a:r>
              <a:rPr lang="en-ID" sz="3800" dirty="0" err="1">
                <a:latin typeface="Arial Narrow" panose="020B0606020202030204" pitchFamily="34" charset="0"/>
              </a:rPr>
              <a:t>Tersebut</a:t>
            </a:r>
            <a:endParaRPr lang="en-ID" sz="3800" dirty="0">
              <a:latin typeface="Arial Narrow" panose="020B0606020202030204" pitchFamily="34" charset="0"/>
            </a:endParaRPr>
          </a:p>
          <a:p>
            <a:pPr marL="685800" lvl="1" indent="-342900">
              <a:buFont typeface="+mj-lt"/>
              <a:buAutoNum type="alphaUcPeriod"/>
            </a:pPr>
            <a:r>
              <a:rPr lang="en-ID" sz="3800" dirty="0" err="1">
                <a:latin typeface="Arial Narrow" panose="020B0606020202030204" pitchFamily="34" charset="0"/>
              </a:rPr>
              <a:t>Pihak-pihak</a:t>
            </a:r>
            <a:r>
              <a:rPr lang="en-ID" sz="3800" dirty="0">
                <a:latin typeface="Arial Narrow" panose="020B0606020202030204" pitchFamily="34" charset="0"/>
              </a:rPr>
              <a:t> yang </a:t>
            </a:r>
            <a:r>
              <a:rPr lang="en-ID" sz="3800" dirty="0" err="1">
                <a:latin typeface="Arial Narrow" panose="020B0606020202030204" pitchFamily="34" charset="0"/>
              </a:rPr>
              <a:t>terlibat</a:t>
            </a:r>
            <a:r>
              <a:rPr lang="en-ID" sz="3800" dirty="0">
                <a:latin typeface="Arial Narrow" panose="020B0606020202030204" pitchFamily="34" charset="0"/>
              </a:rPr>
              <a:t> dan </a:t>
            </a:r>
            <a:r>
              <a:rPr lang="en-ID" sz="3800" dirty="0" err="1">
                <a:latin typeface="Arial Narrow" panose="020B0606020202030204" pitchFamily="34" charset="0"/>
              </a:rPr>
              <a:t>Peranannya</a:t>
            </a:r>
            <a:endParaRPr lang="en-ID" sz="3800" dirty="0">
              <a:latin typeface="Arial Narrow" panose="020B0606020202030204" pitchFamily="34" charset="0"/>
            </a:endParaRPr>
          </a:p>
          <a:p>
            <a:pPr marL="685800" lvl="1" indent="-342900">
              <a:buFont typeface="+mj-lt"/>
              <a:buAutoNum type="alphaUcPeriod"/>
            </a:pPr>
            <a:r>
              <a:rPr lang="en-ID" sz="3800" dirty="0" err="1">
                <a:latin typeface="Arial Narrow" panose="020B0606020202030204" pitchFamily="34" charset="0"/>
              </a:rPr>
              <a:t>Terobosan</a:t>
            </a:r>
            <a:r>
              <a:rPr lang="en-ID" sz="3800" dirty="0">
                <a:latin typeface="Arial Narrow" panose="020B0606020202030204" pitchFamily="34" charset="0"/>
              </a:rPr>
              <a:t> </a:t>
            </a:r>
            <a:r>
              <a:rPr lang="en-ID" sz="3800" dirty="0" err="1">
                <a:latin typeface="Arial Narrow" panose="020B0606020202030204" pitchFamily="34" charset="0"/>
              </a:rPr>
              <a:t>Inovatif</a:t>
            </a:r>
            <a:r>
              <a:rPr lang="en-ID" sz="3800" dirty="0">
                <a:latin typeface="Arial Narrow" panose="020B0606020202030204" pitchFamily="34" charset="0"/>
              </a:rPr>
              <a:t> </a:t>
            </a:r>
            <a:r>
              <a:rPr lang="en-ID" sz="3800" dirty="0" err="1">
                <a:latin typeface="Arial Narrow" panose="020B0606020202030204" pitchFamily="34" charset="0"/>
              </a:rPr>
              <a:t>Untuk</a:t>
            </a:r>
            <a:r>
              <a:rPr lang="en-ID" sz="3800" dirty="0">
                <a:latin typeface="Arial Narrow" panose="020B0606020202030204" pitchFamily="34" charset="0"/>
              </a:rPr>
              <a:t> </a:t>
            </a:r>
            <a:r>
              <a:rPr lang="en-ID" sz="3800" dirty="0" err="1">
                <a:latin typeface="Arial Narrow" panose="020B0606020202030204" pitchFamily="34" charset="0"/>
              </a:rPr>
              <a:t>Menyelesaikan</a:t>
            </a:r>
            <a:r>
              <a:rPr lang="en-ID" sz="3800" dirty="0">
                <a:latin typeface="Arial Narrow" panose="020B0606020202030204" pitchFamily="34" charset="0"/>
              </a:rPr>
              <a:t> </a:t>
            </a:r>
            <a:r>
              <a:rPr lang="en-ID" sz="3800" dirty="0" err="1">
                <a:latin typeface="Arial Narrow" panose="020B0606020202030204" pitchFamily="34" charset="0"/>
              </a:rPr>
              <a:t>Masalah</a:t>
            </a:r>
            <a:endParaRPr lang="en-ID" sz="3800" dirty="0">
              <a:latin typeface="Arial Narrow" panose="020B0606020202030204" pitchFamily="34" charset="0"/>
            </a:endParaRPr>
          </a:p>
          <a:p>
            <a:pPr lvl="2"/>
            <a:r>
              <a:rPr lang="en-ID" sz="3800" dirty="0" err="1">
                <a:latin typeface="Arial Narrow" panose="020B0606020202030204" pitchFamily="34" charset="0"/>
              </a:rPr>
              <a:t>Pendekatan</a:t>
            </a:r>
            <a:r>
              <a:rPr lang="en-ID" sz="3800" dirty="0">
                <a:latin typeface="Arial Narrow" panose="020B0606020202030204" pitchFamily="34" charset="0"/>
              </a:rPr>
              <a:t> Nilai</a:t>
            </a:r>
          </a:p>
          <a:p>
            <a:pPr lvl="2"/>
            <a:r>
              <a:rPr lang="en-ID" sz="3800" dirty="0" err="1">
                <a:latin typeface="Arial Narrow" panose="020B0606020202030204" pitchFamily="34" charset="0"/>
              </a:rPr>
              <a:t>Pendekatan</a:t>
            </a:r>
            <a:r>
              <a:rPr lang="en-ID" sz="3800" dirty="0">
                <a:latin typeface="Arial Narrow" panose="020B0606020202030204" pitchFamily="34" charset="0"/>
              </a:rPr>
              <a:t> </a:t>
            </a:r>
            <a:r>
              <a:rPr lang="en-ID" sz="3800" dirty="0" err="1">
                <a:latin typeface="Arial Narrow" panose="020B0606020202030204" pitchFamily="34" charset="0"/>
              </a:rPr>
              <a:t>Aturan</a:t>
            </a:r>
            <a:endParaRPr lang="en-ID" sz="3800" dirty="0">
              <a:latin typeface="Arial Narrow" panose="020B0606020202030204" pitchFamily="34" charset="0"/>
            </a:endParaRPr>
          </a:p>
          <a:p>
            <a:pPr marL="685800" lvl="1" indent="-342900">
              <a:buFont typeface="+mj-lt"/>
              <a:buAutoNum type="alphaUcPeriod"/>
            </a:pPr>
            <a:r>
              <a:rPr lang="en-ID" sz="3800" dirty="0">
                <a:latin typeface="Arial Narrow" panose="020B0606020202030204" pitchFamily="34" charset="0"/>
              </a:rPr>
              <a:t>Lesson Learnt</a:t>
            </a:r>
          </a:p>
          <a:p>
            <a:pPr marL="685800" lvl="1" indent="-342900">
              <a:buFont typeface="+mj-lt"/>
              <a:buAutoNum type="alphaUcPeriod"/>
            </a:pPr>
            <a:r>
              <a:rPr lang="en-ID" sz="3800" dirty="0">
                <a:latin typeface="Arial Narrow" panose="020B0606020202030204" pitchFamily="34" charset="0"/>
              </a:rPr>
              <a:t>Action Plan </a:t>
            </a:r>
            <a:r>
              <a:rPr lang="en-ID" sz="3800" dirty="0" err="1">
                <a:latin typeface="Arial Narrow" panose="020B0606020202030204" pitchFamily="34" charset="0"/>
              </a:rPr>
              <a:t>Untuk</a:t>
            </a:r>
            <a:r>
              <a:rPr lang="en-ID" sz="3800" dirty="0">
                <a:latin typeface="Arial Narrow" panose="020B0606020202030204" pitchFamily="34" charset="0"/>
              </a:rPr>
              <a:t> </a:t>
            </a:r>
            <a:r>
              <a:rPr lang="en-ID" sz="3800" dirty="0" err="1">
                <a:latin typeface="Arial Narrow" panose="020B0606020202030204" pitchFamily="34" charset="0"/>
              </a:rPr>
              <a:t>Organisasi</a:t>
            </a:r>
            <a:r>
              <a:rPr lang="en-ID" sz="3800" dirty="0">
                <a:latin typeface="Arial Narrow" panose="020B0606020202030204" pitchFamily="34" charset="0"/>
              </a:rPr>
              <a:t> Kita</a:t>
            </a:r>
          </a:p>
          <a:p>
            <a:pPr lvl="2"/>
            <a:endParaRPr lang="en-ID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718F57-DBF0-468F-B8BB-5C8D910E636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43824" y="928219"/>
            <a:ext cx="3842359" cy="545123"/>
          </a:xfrm>
        </p:spPr>
        <p:txBody>
          <a:bodyPr>
            <a:normAutofit/>
          </a:bodyPr>
          <a:lstStyle/>
          <a:p>
            <a:r>
              <a:rPr lang="en-US" sz="2400" dirty="0"/>
              <a:t>PENJELASAN TUGAS II</a:t>
            </a:r>
            <a:endParaRPr lang="en-ID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4C6323-42A9-4A23-9D2D-CBE4EE7C0CB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702" y="1028542"/>
            <a:ext cx="1730326" cy="862685"/>
          </a:xfrm>
          <a:prstGeom prst="rect">
            <a:avLst/>
          </a:prstGeom>
          <a:noFill/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C01F7FED-A398-4403-9AC0-66EDF95DAD02}"/>
              </a:ext>
            </a:extLst>
          </p:cNvPr>
          <p:cNvGrpSpPr>
            <a:grpSpLocks/>
          </p:cNvGrpSpPr>
          <p:nvPr/>
        </p:nvGrpSpPr>
        <p:grpSpPr bwMode="auto">
          <a:xfrm>
            <a:off x="3810000" y="6324600"/>
            <a:ext cx="4904605" cy="253524"/>
            <a:chOff x="3175152" y="4155311"/>
            <a:chExt cx="3527145" cy="243505"/>
          </a:xfrm>
        </p:grpSpPr>
        <p:sp>
          <p:nvSpPr>
            <p:cNvPr id="6" name="Subtitle 2">
              <a:extLst>
                <a:ext uri="{FF2B5EF4-FFF2-40B4-BE49-F238E27FC236}">
                  <a16:creationId xmlns:a16="http://schemas.microsoft.com/office/drawing/2014/main" id="{7725D37A-108D-4ED6-8702-3BE60900E82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154645" y="4158833"/>
              <a:ext cx="547652" cy="2303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defTabSz="457189">
                <a:lnSpc>
                  <a:spcPct val="120000"/>
                </a:lnSpc>
                <a:spcBef>
                  <a:spcPts val="1333"/>
                </a:spcBef>
                <a:buSzPct val="125000"/>
                <a:defRPr/>
              </a:pPr>
              <a:r>
                <a:rPr lang="id-ID" sz="1050" b="1" dirty="0">
                  <a:latin typeface="Trebuchet MS" pitchFamily="34" charset="0"/>
                  <a:sym typeface="Arial"/>
                </a:rPr>
                <a:t>PEDULI</a:t>
              </a:r>
            </a:p>
          </p:txBody>
        </p:sp>
        <p:sp>
          <p:nvSpPr>
            <p:cNvPr id="7" name="Subtitle 2">
              <a:extLst>
                <a:ext uri="{FF2B5EF4-FFF2-40B4-BE49-F238E27FC236}">
                  <a16:creationId xmlns:a16="http://schemas.microsoft.com/office/drawing/2014/main" id="{BCD934A1-D4AC-4827-A307-44F1D7AF64D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348380" y="4155311"/>
              <a:ext cx="676029" cy="241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defTabSz="457189">
                <a:lnSpc>
                  <a:spcPct val="120000"/>
                </a:lnSpc>
                <a:spcBef>
                  <a:spcPts val="1333"/>
                </a:spcBef>
                <a:buSzPct val="125000"/>
                <a:defRPr/>
              </a:pPr>
              <a:r>
                <a:rPr lang="id-ID" sz="1050" b="1" dirty="0">
                  <a:latin typeface="Trebuchet MS" pitchFamily="34" charset="0"/>
                  <a:sym typeface="Arial"/>
                </a:rPr>
                <a:t>INOVATIF</a:t>
              </a:r>
            </a:p>
          </p:txBody>
        </p:sp>
        <p:sp>
          <p:nvSpPr>
            <p:cNvPr id="8" name="Subtitle 2">
              <a:extLst>
                <a:ext uri="{FF2B5EF4-FFF2-40B4-BE49-F238E27FC236}">
                  <a16:creationId xmlns:a16="http://schemas.microsoft.com/office/drawing/2014/main" id="{C7695742-681D-4AE9-8181-65767530364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338976" y="4155485"/>
              <a:ext cx="806318" cy="240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defTabSz="457189">
                <a:lnSpc>
                  <a:spcPct val="120000"/>
                </a:lnSpc>
                <a:spcBef>
                  <a:spcPts val="1333"/>
                </a:spcBef>
                <a:buSzPct val="125000"/>
                <a:defRPr/>
              </a:pPr>
              <a:r>
                <a:rPr lang="id-ID" sz="1050" b="1" dirty="0">
                  <a:latin typeface="Trebuchet MS" pitchFamily="34" charset="0"/>
                  <a:sym typeface="Arial"/>
                </a:rPr>
                <a:t>INTEGRITAS</a:t>
              </a:r>
            </a:p>
          </p:txBody>
        </p:sp>
        <p:sp>
          <p:nvSpPr>
            <p:cNvPr id="9" name="Subtitle 2">
              <a:extLst>
                <a:ext uri="{FF2B5EF4-FFF2-40B4-BE49-F238E27FC236}">
                  <a16:creationId xmlns:a16="http://schemas.microsoft.com/office/drawing/2014/main" id="{F6683C62-DB27-4536-9AE9-A3ABA1B953E9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275530" y="4155374"/>
              <a:ext cx="942613" cy="241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defTabSz="457189">
                <a:lnSpc>
                  <a:spcPct val="120000"/>
                </a:lnSpc>
                <a:spcBef>
                  <a:spcPts val="1333"/>
                </a:spcBef>
                <a:buSzPct val="125000"/>
                <a:defRPr/>
              </a:pPr>
              <a:r>
                <a:rPr lang="id-ID" sz="1050" b="1" dirty="0">
                  <a:latin typeface="Trebuchet MS" pitchFamily="34" charset="0"/>
                  <a:sym typeface="Arial"/>
                </a:rPr>
                <a:t>PROFESIONAL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ACDE62D-946C-4ACD-ADAD-DC8EEDD054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75152" y="4177848"/>
              <a:ext cx="213469" cy="2134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CD232B7-E3B7-405A-BBBD-9CC0945787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06562" y="4169304"/>
              <a:ext cx="229512" cy="229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0071B4B2-3513-4E19-BAA5-E4E6E62D637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6403" y="4177854"/>
              <a:ext cx="214235" cy="211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ADC5542-2303-4EF8-A364-EB626C6945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5996290" y="4186397"/>
              <a:ext cx="195379" cy="211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64707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2238FF-4C14-46B5-B47A-E72BC1E82A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346" y="2584120"/>
            <a:ext cx="7765322" cy="3605690"/>
          </a:xfrm>
          <a:ln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en-US" sz="2400" dirty="0" err="1">
                <a:latin typeface="Arial Narrow" panose="020B0606020202030204" pitchFamily="34" charset="0"/>
              </a:rPr>
              <a:t>Semua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peserta</a:t>
            </a:r>
            <a:r>
              <a:rPr lang="en-US" sz="2400" dirty="0">
                <a:latin typeface="Arial Narrow" panose="020B0606020202030204" pitchFamily="34" charset="0"/>
              </a:rPr>
              <a:t> (15 orang) </a:t>
            </a:r>
            <a:r>
              <a:rPr lang="en-US" sz="2400" dirty="0" err="1">
                <a:latin typeface="Arial Narrow" panose="020B0606020202030204" pitchFamily="34" charset="0"/>
              </a:rPr>
              <a:t>terlibat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dalam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merumuskan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hasil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diskusi</a:t>
            </a:r>
            <a:endParaRPr lang="en-US" sz="2400" dirty="0">
              <a:latin typeface="Arial Narrow" panose="020B0606020202030204" pitchFamily="34" charset="0"/>
            </a:endParaRPr>
          </a:p>
          <a:p>
            <a:r>
              <a:rPr lang="en-US" sz="2400" dirty="0" err="1">
                <a:latin typeface="Arial Narrow" panose="020B0606020202030204" pitchFamily="34" charset="0"/>
              </a:rPr>
              <a:t>Rumusan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dituangkan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dalam</a:t>
            </a:r>
            <a:r>
              <a:rPr lang="en-US" sz="2400" dirty="0">
                <a:latin typeface="Arial Narrow" panose="020B0606020202030204" pitchFamily="34" charset="0"/>
              </a:rPr>
              <a:t> “Word” (</a:t>
            </a:r>
            <a:r>
              <a:rPr lang="en-US" sz="2400" dirty="0" err="1">
                <a:latin typeface="Arial Narrow" panose="020B0606020202030204" pitchFamily="34" charset="0"/>
              </a:rPr>
              <a:t>Bukan</a:t>
            </a:r>
            <a:r>
              <a:rPr lang="en-US" sz="2400" dirty="0">
                <a:latin typeface="Arial Narrow" panose="020B0606020202030204" pitchFamily="34" charset="0"/>
              </a:rPr>
              <a:t> PPT)</a:t>
            </a:r>
          </a:p>
          <a:p>
            <a:r>
              <a:rPr lang="en-US" sz="2400" dirty="0">
                <a:latin typeface="Arial Narrow" panose="020B0606020202030204" pitchFamily="34" charset="0"/>
              </a:rPr>
              <a:t>Outline “</a:t>
            </a:r>
            <a:r>
              <a:rPr lang="en-US" sz="2400" dirty="0" err="1">
                <a:latin typeface="Arial Narrow" panose="020B0606020202030204" pitchFamily="34" charset="0"/>
              </a:rPr>
              <a:t>Rumusan</a:t>
            </a:r>
            <a:r>
              <a:rPr lang="en-US" sz="2400" dirty="0">
                <a:latin typeface="Arial Narrow" panose="020B0606020202030204" pitchFamily="34" charset="0"/>
              </a:rPr>
              <a:t>”</a:t>
            </a:r>
          </a:p>
          <a:p>
            <a:pPr marL="600075" lvl="1" indent="-257175">
              <a:buFont typeface="+mj-lt"/>
              <a:buAutoNum type="alphaUcPeriod"/>
            </a:pPr>
            <a:r>
              <a:rPr lang="en-US" sz="2400" dirty="0" err="1">
                <a:latin typeface="Arial Narrow" panose="020B0606020202030204" pitchFamily="34" charset="0"/>
              </a:rPr>
              <a:t>Latar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belakang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</a:p>
          <a:p>
            <a:pPr marL="600075" lvl="1" indent="-257175">
              <a:buFont typeface="+mj-lt"/>
              <a:buAutoNum type="alphaUcPeriod"/>
            </a:pPr>
            <a:r>
              <a:rPr lang="en-US" sz="2400" dirty="0" err="1">
                <a:latin typeface="Arial Narrow" panose="020B0606020202030204" pitchFamily="34" charset="0"/>
              </a:rPr>
              <a:t>Tujuan</a:t>
            </a:r>
            <a:endParaRPr lang="en-US" sz="2400" dirty="0">
              <a:latin typeface="Arial Narrow" panose="020B0606020202030204" pitchFamily="34" charset="0"/>
            </a:endParaRPr>
          </a:p>
          <a:p>
            <a:pPr marL="600075" lvl="1" indent="-257175">
              <a:buFont typeface="+mj-lt"/>
              <a:buAutoNum type="alphaUcPeriod"/>
            </a:pPr>
            <a:r>
              <a:rPr lang="en-US" sz="2400" dirty="0">
                <a:latin typeface="Arial Narrow" panose="020B0606020202030204" pitchFamily="34" charset="0"/>
              </a:rPr>
              <a:t>Hasil </a:t>
            </a:r>
            <a:r>
              <a:rPr lang="en-US" sz="2400" dirty="0" err="1">
                <a:latin typeface="Arial Narrow" panose="020B0606020202030204" pitchFamily="34" charset="0"/>
              </a:rPr>
              <a:t>Analisis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Kasus</a:t>
            </a:r>
            <a:r>
              <a:rPr lang="en-US" sz="2400" dirty="0">
                <a:latin typeface="Arial Narrow" panose="020B0606020202030204" pitchFamily="34" charset="0"/>
              </a:rPr>
              <a:t> dan Benchmarking</a:t>
            </a:r>
          </a:p>
          <a:p>
            <a:pPr marL="600075" lvl="1" indent="-257175">
              <a:buFont typeface="+mj-lt"/>
              <a:buAutoNum type="alphaUcPeriod"/>
            </a:pPr>
            <a:r>
              <a:rPr lang="en-ID" sz="2400" dirty="0" err="1">
                <a:latin typeface="Arial Narrow" panose="020B0606020202030204" pitchFamily="34" charset="0"/>
              </a:rPr>
              <a:t>Rekomendasi</a:t>
            </a:r>
            <a:endParaRPr lang="en-ID" sz="2400" dirty="0">
              <a:latin typeface="Arial Narrow" panose="020B060602020203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635113-860A-4269-B70C-4F09B4FEDF3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30842" y="1583432"/>
            <a:ext cx="7765321" cy="994741"/>
          </a:xfrm>
        </p:spPr>
        <p:txBody>
          <a:bodyPr>
            <a:normAutofit/>
          </a:bodyPr>
          <a:lstStyle/>
          <a:p>
            <a:r>
              <a:rPr lang="en-US" sz="2800" dirty="0" err="1"/>
              <a:t>Penjelasan</a:t>
            </a:r>
            <a:r>
              <a:rPr lang="en-US" sz="2800" dirty="0"/>
              <a:t> “</a:t>
            </a:r>
            <a:r>
              <a:rPr lang="en-US" sz="2800" dirty="0" err="1"/>
              <a:t>rumusan</a:t>
            </a:r>
            <a:r>
              <a:rPr lang="en-US" sz="2800" dirty="0"/>
              <a:t> </a:t>
            </a:r>
            <a:r>
              <a:rPr lang="en-US" sz="2800" dirty="0" err="1"/>
              <a:t>hasil</a:t>
            </a:r>
            <a:r>
              <a:rPr lang="en-US" sz="2800" dirty="0"/>
              <a:t> </a:t>
            </a:r>
            <a:r>
              <a:rPr lang="en-US" sz="2800" dirty="0" err="1"/>
              <a:t>diskusi</a:t>
            </a:r>
            <a:r>
              <a:rPr lang="en-US" sz="2800" dirty="0"/>
              <a:t>”</a:t>
            </a:r>
            <a:endParaRPr lang="en-ID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B4CDB8-1EF6-4DA4-9EC7-6160A55BD57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702" y="1028542"/>
            <a:ext cx="1730326" cy="862685"/>
          </a:xfrm>
          <a:prstGeom prst="rect">
            <a:avLst/>
          </a:prstGeom>
          <a:noFill/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1D299A08-413E-4B52-B7F0-BA8D3CF8E0C4}"/>
              </a:ext>
            </a:extLst>
          </p:cNvPr>
          <p:cNvGrpSpPr>
            <a:grpSpLocks/>
          </p:cNvGrpSpPr>
          <p:nvPr/>
        </p:nvGrpSpPr>
        <p:grpSpPr bwMode="auto">
          <a:xfrm>
            <a:off x="3886200" y="6200839"/>
            <a:ext cx="4904605" cy="314044"/>
            <a:chOff x="3175152" y="4155311"/>
            <a:chExt cx="3527145" cy="243505"/>
          </a:xfrm>
        </p:grpSpPr>
        <p:sp>
          <p:nvSpPr>
            <p:cNvPr id="6" name="Subtitle 2">
              <a:extLst>
                <a:ext uri="{FF2B5EF4-FFF2-40B4-BE49-F238E27FC236}">
                  <a16:creationId xmlns:a16="http://schemas.microsoft.com/office/drawing/2014/main" id="{63486F33-55CA-4CA4-A26F-1822BC04A6E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154645" y="4158833"/>
              <a:ext cx="547652" cy="2303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defTabSz="457189">
                <a:lnSpc>
                  <a:spcPct val="120000"/>
                </a:lnSpc>
                <a:spcBef>
                  <a:spcPts val="1333"/>
                </a:spcBef>
                <a:buSzPct val="125000"/>
                <a:defRPr/>
              </a:pPr>
              <a:r>
                <a:rPr lang="id-ID" sz="1050" b="1" dirty="0">
                  <a:latin typeface="Trebuchet MS" pitchFamily="34" charset="0"/>
                  <a:sym typeface="Arial"/>
                </a:rPr>
                <a:t>PEDULI</a:t>
              </a:r>
            </a:p>
          </p:txBody>
        </p:sp>
        <p:sp>
          <p:nvSpPr>
            <p:cNvPr id="7" name="Subtitle 2">
              <a:extLst>
                <a:ext uri="{FF2B5EF4-FFF2-40B4-BE49-F238E27FC236}">
                  <a16:creationId xmlns:a16="http://schemas.microsoft.com/office/drawing/2014/main" id="{5D3D88CF-088C-48BC-B6B4-21B2DEACBF2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348380" y="4155311"/>
              <a:ext cx="676029" cy="241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defTabSz="457189">
                <a:lnSpc>
                  <a:spcPct val="120000"/>
                </a:lnSpc>
                <a:spcBef>
                  <a:spcPts val="1333"/>
                </a:spcBef>
                <a:buSzPct val="125000"/>
                <a:defRPr/>
              </a:pPr>
              <a:r>
                <a:rPr lang="id-ID" sz="1050" b="1" dirty="0">
                  <a:latin typeface="Trebuchet MS" pitchFamily="34" charset="0"/>
                  <a:sym typeface="Arial"/>
                </a:rPr>
                <a:t>INOVATIF</a:t>
              </a:r>
            </a:p>
          </p:txBody>
        </p:sp>
        <p:sp>
          <p:nvSpPr>
            <p:cNvPr id="8" name="Subtitle 2">
              <a:extLst>
                <a:ext uri="{FF2B5EF4-FFF2-40B4-BE49-F238E27FC236}">
                  <a16:creationId xmlns:a16="http://schemas.microsoft.com/office/drawing/2014/main" id="{46DC1A52-B124-43BA-8F62-E23004BB3F3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338976" y="4155485"/>
              <a:ext cx="806318" cy="240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defTabSz="457189">
                <a:lnSpc>
                  <a:spcPct val="120000"/>
                </a:lnSpc>
                <a:spcBef>
                  <a:spcPts val="1333"/>
                </a:spcBef>
                <a:buSzPct val="125000"/>
                <a:defRPr/>
              </a:pPr>
              <a:r>
                <a:rPr lang="id-ID" sz="1050" b="1" dirty="0">
                  <a:latin typeface="Trebuchet MS" pitchFamily="34" charset="0"/>
                  <a:sym typeface="Arial"/>
                </a:rPr>
                <a:t>INTEGRITAS</a:t>
              </a:r>
            </a:p>
          </p:txBody>
        </p:sp>
        <p:sp>
          <p:nvSpPr>
            <p:cNvPr id="9" name="Subtitle 2">
              <a:extLst>
                <a:ext uri="{FF2B5EF4-FFF2-40B4-BE49-F238E27FC236}">
                  <a16:creationId xmlns:a16="http://schemas.microsoft.com/office/drawing/2014/main" id="{857AF879-6D7B-422E-B984-F87081475E7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275530" y="4155374"/>
              <a:ext cx="942613" cy="241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defTabSz="457189">
                <a:lnSpc>
                  <a:spcPct val="120000"/>
                </a:lnSpc>
                <a:spcBef>
                  <a:spcPts val="1333"/>
                </a:spcBef>
                <a:buSzPct val="125000"/>
                <a:defRPr/>
              </a:pPr>
              <a:r>
                <a:rPr lang="id-ID" sz="1050" b="1" dirty="0">
                  <a:latin typeface="Trebuchet MS" pitchFamily="34" charset="0"/>
                  <a:sym typeface="Arial"/>
                </a:rPr>
                <a:t>PROFESIONAL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F7EB693-67E3-40AB-A29C-87E9D75760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75152" y="4177848"/>
              <a:ext cx="213469" cy="2134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8E6F062-84AD-41C3-A0DC-D909BF4FC8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06562" y="4169304"/>
              <a:ext cx="229512" cy="229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000EAB48-78C4-4385-9FD0-E18F6D1C073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6403" y="4177854"/>
              <a:ext cx="214235" cy="211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2733E37-C19A-4E37-A7F5-AF821E5E987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5996290" y="4186397"/>
              <a:ext cx="195379" cy="211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23098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3505200" y="685800"/>
            <a:ext cx="5867400" cy="523220"/>
          </a:xfrm>
          <a:prstGeom prst="rect">
            <a:avLst/>
          </a:prstGeom>
          <a:noFill/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5240" y="6629400"/>
            <a:ext cx="9144000" cy="228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2186300" y="31231"/>
            <a:ext cx="27443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Rage Italic" pitchFamily="66" charset="0"/>
              </a:rPr>
              <a:t> </a:t>
            </a: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" y="31231"/>
            <a:ext cx="1356360" cy="1340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bagimu negeri -md jaya.wmv.mp4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701" y="1352168"/>
            <a:ext cx="9104699" cy="4820033"/>
          </a:xfrm>
          <a:prstGeom prst="rect">
            <a:avLst/>
          </a:prstGeom>
        </p:spPr>
      </p:pic>
      <p:pic>
        <p:nvPicPr>
          <p:cNvPr id="13" name="Picture 4" descr="C:\Users\chusni thamrin\Pictures\nasionalisme\header_indonesia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6096001"/>
            <a:ext cx="9144000" cy="761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3896404" y="6229290"/>
            <a:ext cx="29061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 Symbol" pitchFamily="34" charset="0"/>
                <a:ea typeface="Segoe UI Symbol" pitchFamily="34" charset="0"/>
              </a:rPr>
              <a:t>do something better for</a:t>
            </a:r>
            <a:endParaRPr lang="en-GB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egoe UI Symbol" pitchFamily="34" charset="0"/>
              <a:ea typeface="Segoe UI Symbol" pitchFamily="34" charset="0"/>
            </a:endParaRPr>
          </a:p>
        </p:txBody>
      </p:sp>
      <p:pic>
        <p:nvPicPr>
          <p:cNvPr id="15" name="Picture 2" descr="http://2.bp.blogspot.com/-35JzZn6GVQ0/UCXsBczmu_I/AAAAAAAAFrg/zUhMRzXvICY/s1600/nasionalisme-patriotisme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968" y="0"/>
            <a:ext cx="1434492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images (3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742460" y="27296"/>
            <a:ext cx="1600941" cy="1344304"/>
          </a:xfrm>
          <a:prstGeom prst="rect">
            <a:avLst/>
          </a:prstGeom>
        </p:spPr>
      </p:pic>
      <p:pic>
        <p:nvPicPr>
          <p:cNvPr id="17" name="Picture 2" descr="http://hendryferdinan.files.wordpress.com/2011/09/tarian-dayak-4.jpg">
            <a:hlinkClick r:id="rId10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9446" y="0"/>
            <a:ext cx="1626415" cy="1352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://4.bp.blogspot.com/_1IO8M95icXA/TS6LGpk-3WI/AAAAAAAAAHc/jbEXu4KwVec/s1600/00605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1" y="40734"/>
            <a:ext cx="1673225" cy="1311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http://maulanusantara.files.wordpress.com/2008/03/dayak-girl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626" y="42467"/>
            <a:ext cx="1498742" cy="13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45015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2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Box 52">
            <a:extLst>
              <a:ext uri="{FF2B5EF4-FFF2-40B4-BE49-F238E27FC236}">
                <a16:creationId xmlns:a16="http://schemas.microsoft.com/office/drawing/2014/main" id="{AAE1D397-F376-4EE0-8FBC-56CE328DBD0D}"/>
              </a:ext>
            </a:extLst>
          </p:cNvPr>
          <p:cNvSpPr txBox="1"/>
          <p:nvPr/>
        </p:nvSpPr>
        <p:spPr>
          <a:xfrm>
            <a:off x="702116" y="3276600"/>
            <a:ext cx="7739768" cy="15696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 defTabSz="685800">
              <a:buFont typeface="Wingdings" panose="05000000000000000000" pitchFamily="2" charset="2"/>
              <a:buChar char="q"/>
            </a:pPr>
            <a:r>
              <a:rPr lang="id-ID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Membekali peserta dengan</a:t>
            </a: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d-ID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kemampuan penguasaan diri (</a:t>
            </a:r>
            <a:r>
              <a:rPr lang="id-ID" sz="1600" b="1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self mastery</a:t>
            </a:r>
            <a:r>
              <a:rPr lang="id-ID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untuk</a:t>
            </a: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d-ID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mengembangkan kepemimpinan strategis yang berintegritas dalam</a:t>
            </a: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d-ID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membangun pemerintahan yang bersih dan akuntabel yang</a:t>
            </a: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d-ID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didukung dengan energi perubahan. </a:t>
            </a:r>
            <a:endParaRPr lang="en-US" sz="16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defTabSz="685800">
              <a:buFont typeface="Wingdings" panose="05000000000000000000" pitchFamily="2" charset="2"/>
              <a:buChar char="q"/>
            </a:pPr>
            <a:r>
              <a:rPr lang="id-ID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Mata Pelatihan dalam agenda</a:t>
            </a: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d-ID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penguasaan diri terdiri atas Energi Kepemimpinan (</a:t>
            </a:r>
            <a:r>
              <a:rPr lang="id-ID" sz="1600" b="1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Energy of</a:t>
            </a:r>
            <a:r>
              <a:rPr lang="en-US" sz="1600" b="1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d-ID" sz="1600" b="1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Leadership</a:t>
            </a:r>
            <a:r>
              <a:rPr lang="id-ID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dan Integritas Kepemimpinan.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3BD8156-E1C6-42BE-9FA4-1EBE410F6632}"/>
              </a:ext>
            </a:extLst>
          </p:cNvPr>
          <p:cNvSpPr txBox="1"/>
          <p:nvPr/>
        </p:nvSpPr>
        <p:spPr>
          <a:xfrm>
            <a:off x="1752600" y="2438400"/>
            <a:ext cx="5327453" cy="395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lnSpc>
                <a:spcPts val="2250"/>
              </a:lnSpc>
            </a:pPr>
            <a:r>
              <a:rPr lang="en-US" sz="2475" b="1" spc="225" dirty="0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Agenda.1 </a:t>
            </a:r>
            <a:r>
              <a:rPr lang="en-US" sz="2000" b="1" spc="225" dirty="0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MENGELOLA DIRI</a:t>
            </a:r>
            <a:endParaRPr lang="en-US" sz="2000" spc="225" dirty="0"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AFA2C73-5132-7073-AFF8-942280B154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009" t="8620" r="20933" b="8614"/>
          <a:stretch/>
        </p:blipFill>
        <p:spPr>
          <a:xfrm>
            <a:off x="360584" y="228600"/>
            <a:ext cx="4689034" cy="564604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DD4C1ED-A7C9-9E7B-1C79-F24EE7CD7A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113" t="6666" r="33499" b="21324"/>
          <a:stretch/>
        </p:blipFill>
        <p:spPr>
          <a:xfrm>
            <a:off x="1752600" y="1142999"/>
            <a:ext cx="3581400" cy="411480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A35A4C2-9C5A-07C5-FD46-77245199A54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367" t="4286" r="27088" b="6179"/>
          <a:stretch/>
        </p:blipFill>
        <p:spPr>
          <a:xfrm>
            <a:off x="4419599" y="1298398"/>
            <a:ext cx="3710938" cy="4797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001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15240" y="6629400"/>
            <a:ext cx="9144000" cy="228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Picture 4" descr="C:\Users\chusni thamrin\Pictures\nasionalisme\header_indonesi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096003"/>
            <a:ext cx="9144000" cy="761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3" name="TextBox 42"/>
          <p:cNvSpPr txBox="1"/>
          <p:nvPr/>
        </p:nvSpPr>
        <p:spPr>
          <a:xfrm>
            <a:off x="3896404" y="6229291"/>
            <a:ext cx="29061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 Symbol" pitchFamily="34" charset="0"/>
                <a:ea typeface="Segoe UI Symbol" pitchFamily="34" charset="0"/>
              </a:rPr>
              <a:t>do something better for</a:t>
            </a:r>
            <a:endParaRPr lang="en-GB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egoe UI Symbol" pitchFamily="34" charset="0"/>
              <a:ea typeface="Segoe UI Symbol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792029" y="182785"/>
            <a:ext cx="7315200" cy="646331"/>
          </a:xfrm>
          <a:prstGeom prst="rect">
            <a:avLst/>
          </a:prstGeom>
          <a:noFill/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3600" b="1" spc="51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Inikah Potret Bangsa Kita.?</a:t>
            </a:r>
            <a:endParaRPr lang="en-US" sz="3600" b="1" spc="51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21" name="Picture 2" descr="Jumlah Pegawai Negeri Sipil (PNS) terpidana kasus korupsi - Lokadat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41" y="965445"/>
            <a:ext cx="5614267" cy="55973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INFOGRAFIK: Koruptor Berstatus PNS, Ini Peringkat Berdasarkan Daerah |  KASKU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038" y="887581"/>
            <a:ext cx="6677207" cy="5683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Ratusan CPNS yang Mengundurkan Diri Rugikan Negara dan Bisa Didenda Ratusan  juta - YouTub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7" y="1031536"/>
            <a:ext cx="9144000" cy="5116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8" y="921749"/>
            <a:ext cx="9112828" cy="5460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24CB76C-43B6-9BCC-910E-85F44B928EA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1667" t="48889" r="47499" b="5185"/>
          <a:stretch/>
        </p:blipFill>
        <p:spPr>
          <a:xfrm>
            <a:off x="60052" y="1212796"/>
            <a:ext cx="6112148" cy="48597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B1DCDA1-E983-8914-29A2-99DDEB6004E4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2032" t="44443" r="47968" b="18942"/>
          <a:stretch/>
        </p:blipFill>
        <p:spPr>
          <a:xfrm>
            <a:off x="837613" y="1023692"/>
            <a:ext cx="5843975" cy="4780582"/>
          </a:xfrm>
          <a:prstGeom prst="rect">
            <a:avLst/>
          </a:prstGeom>
        </p:spPr>
      </p:pic>
      <p:sp>
        <p:nvSpPr>
          <p:cNvPr id="2" name="AutoShape 4" descr="SINDOgrafis: Irjen Teddy Minahasa Ditangkap karena Kasus Narkoba">
            <a:extLst>
              <a:ext uri="{FF2B5EF4-FFF2-40B4-BE49-F238E27FC236}">
                <a16:creationId xmlns:a16="http://schemas.microsoft.com/office/drawing/2014/main" id="{8DBF0927-40CA-1A41-B701-3D27FCCDEC9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230769-172B-0A60-6841-4E7F21F8294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85371" y="872812"/>
            <a:ext cx="4782371" cy="42723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BCF1B0-59E9-1EE5-B334-E00014C5A79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2237" y="904783"/>
            <a:ext cx="4108349" cy="420973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6DEC9B0-5A14-E7DE-F7BF-7F5EE9EA3C39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7361" b="11667"/>
          <a:stretch/>
        </p:blipFill>
        <p:spPr>
          <a:xfrm>
            <a:off x="101446" y="887579"/>
            <a:ext cx="6677207" cy="510432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316BEC0-DF38-E541-F8FC-8BC48A3B31A1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b="6102"/>
          <a:stretch/>
        </p:blipFill>
        <p:spPr>
          <a:xfrm>
            <a:off x="1684195" y="630298"/>
            <a:ext cx="7535039" cy="550271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51049A-E870-1157-5A48-B9E0AE75A1B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18969" y="938903"/>
            <a:ext cx="6677207" cy="470630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572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15240" y="6629400"/>
            <a:ext cx="9144000" cy="228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914400" y="1739108"/>
            <a:ext cx="7193867" cy="31829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err="1">
                <a:latin typeface="Arial Black" pitchFamily="34" charset="0"/>
              </a:rPr>
              <a:t>Diskusi</a:t>
            </a:r>
            <a:r>
              <a:rPr lang="en-US" dirty="0">
                <a:latin typeface="Arial Black" pitchFamily="34" charset="0"/>
              </a:rPr>
              <a:t> 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609600" y="2590800"/>
            <a:ext cx="6705600" cy="320664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b="1" dirty="0" err="1"/>
              <a:t>Apa</a:t>
            </a:r>
            <a:r>
              <a:rPr lang="en-US" sz="2800" b="1" dirty="0"/>
              <a:t> yang salah </a:t>
            </a:r>
            <a:r>
              <a:rPr lang="en-US" sz="2800" b="1" dirty="0" err="1"/>
              <a:t>dengan</a:t>
            </a:r>
            <a:r>
              <a:rPr lang="en-US" sz="2800" b="1" dirty="0"/>
              <a:t> </a:t>
            </a:r>
            <a:r>
              <a:rPr lang="en-US" sz="2800" b="1" dirty="0" err="1"/>
              <a:t>bangsa</a:t>
            </a:r>
            <a:r>
              <a:rPr lang="en-US" sz="2800" b="1" dirty="0"/>
              <a:t> </a:t>
            </a:r>
            <a:r>
              <a:rPr lang="en-US" sz="2800" b="1" dirty="0" err="1"/>
              <a:t>kita</a:t>
            </a:r>
            <a:r>
              <a:rPr lang="en-US" sz="2800" b="1" dirty="0"/>
              <a:t> </a:t>
            </a:r>
            <a:r>
              <a:rPr lang="en-US" sz="2800" b="1" dirty="0" err="1"/>
              <a:t>ini</a:t>
            </a:r>
            <a:r>
              <a:rPr lang="en-US" sz="2800" b="1" dirty="0"/>
              <a:t>…?</a:t>
            </a:r>
          </a:p>
          <a:p>
            <a:pPr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b="1" dirty="0" err="1"/>
              <a:t>Apa</a:t>
            </a:r>
            <a:r>
              <a:rPr lang="en-US" sz="2800" b="1" dirty="0"/>
              <a:t> yang </a:t>
            </a:r>
            <a:r>
              <a:rPr lang="en-US" sz="2800" b="1" dirty="0" err="1"/>
              <a:t>harus</a:t>
            </a:r>
            <a:r>
              <a:rPr lang="en-US" sz="2800" b="1" dirty="0"/>
              <a:t> </a:t>
            </a:r>
            <a:r>
              <a:rPr lang="en-US" sz="2800" b="1" dirty="0" err="1"/>
              <a:t>kita</a:t>
            </a:r>
            <a:r>
              <a:rPr lang="en-US" sz="2800" b="1" dirty="0"/>
              <a:t> </a:t>
            </a:r>
            <a:r>
              <a:rPr lang="en-US" sz="2800" b="1" dirty="0" err="1"/>
              <a:t>lakukan</a:t>
            </a:r>
            <a:r>
              <a:rPr lang="en-US" sz="2800" b="1" dirty="0"/>
              <a:t> </a:t>
            </a:r>
            <a:r>
              <a:rPr lang="en-US" sz="2800" b="1" dirty="0" err="1"/>
              <a:t>untuk</a:t>
            </a:r>
            <a:r>
              <a:rPr lang="en-US" sz="2800" b="1" dirty="0"/>
              <a:t> </a:t>
            </a:r>
            <a:r>
              <a:rPr lang="en-US" sz="2800" b="1" dirty="0" err="1"/>
              <a:t>memperbaiki</a:t>
            </a:r>
            <a:r>
              <a:rPr lang="en-US" sz="2800" b="1" dirty="0"/>
              <a:t> </a:t>
            </a:r>
            <a:r>
              <a:rPr lang="en-US" sz="2800" b="1" dirty="0" err="1"/>
              <a:t>kondisi</a:t>
            </a:r>
            <a:r>
              <a:rPr lang="en-US" sz="2800" b="1" dirty="0"/>
              <a:t> </a:t>
            </a:r>
            <a:r>
              <a:rPr lang="en-US" sz="2800" b="1" dirty="0" err="1"/>
              <a:t>ini</a:t>
            </a:r>
            <a:r>
              <a:rPr lang="en-US" sz="2800" b="1" dirty="0"/>
              <a:t>…?</a:t>
            </a:r>
          </a:p>
          <a:p>
            <a:pPr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b="1" dirty="0" err="1"/>
              <a:t>Adakah</a:t>
            </a:r>
            <a:r>
              <a:rPr lang="en-US" sz="2800" b="1" dirty="0"/>
              <a:t> </a:t>
            </a:r>
            <a:r>
              <a:rPr lang="en-US" sz="2800" b="1" dirty="0" err="1"/>
              <a:t>obat</a:t>
            </a:r>
            <a:r>
              <a:rPr lang="en-US" sz="2800" b="1" dirty="0"/>
              <a:t> </a:t>
            </a:r>
            <a:r>
              <a:rPr lang="en-US" sz="2800" b="1" dirty="0" err="1"/>
              <a:t>untuk</a:t>
            </a:r>
            <a:r>
              <a:rPr lang="en-US" sz="2800" b="1" dirty="0"/>
              <a:t> </a:t>
            </a:r>
            <a:r>
              <a:rPr lang="en-US" sz="2800" b="1" dirty="0" err="1"/>
              <a:t>memperbaiki</a:t>
            </a:r>
            <a:r>
              <a:rPr lang="en-US" sz="2800" b="1" dirty="0"/>
              <a:t> </a:t>
            </a:r>
            <a:r>
              <a:rPr lang="en-US" sz="2800" b="1" dirty="0" err="1"/>
              <a:t>hal</a:t>
            </a:r>
            <a:r>
              <a:rPr lang="en-US" sz="2800" b="1" dirty="0"/>
              <a:t> </a:t>
            </a:r>
            <a:r>
              <a:rPr lang="en-US" sz="2800" b="1" dirty="0" err="1"/>
              <a:t>ini</a:t>
            </a:r>
            <a:r>
              <a:rPr lang="en-US" sz="2800" b="1" dirty="0"/>
              <a:t> ?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en-US" sz="2800" b="1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pic>
        <p:nvPicPr>
          <p:cNvPr id="12" name="Picture 2" descr="D:\GAMBAR\gambar KEPEMIMPINAN DLM ORGANISASI\group.png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2828186"/>
            <a:ext cx="1825052" cy="2969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encrypted-tbn2.gstatic.com/images?q=tbn:ANd9GcQ-yrdgMNn1NA6NJgzX5Ker9doOsg3lQBrx-R8Nd3We3_INLi1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30707" cy="137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://3.bp.blogspot.com/-vzsTZ653a6Q/U0Pn1oo6tGI/AAAAAAAAI3k/gm9aeBDZM1s/s1600/IntegrityGracianInd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708" y="2481"/>
            <a:ext cx="2374692" cy="136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https://encrypted-tbn3.gstatic.com/images?q=tbn:ANd9GcRXp8fKDXrTxxrwa3hocIiACwp_KDko5ugYLx7M7c542UXpnwQ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0"/>
            <a:ext cx="1981200" cy="137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https://encrypted-tbn0.gstatic.com/images?q=tbn:ANd9GcRMCgno7xPtSJm6Ph8wYmHmw0UUs1vVKOn4KYj1znn5bJmFAAQLLQ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1" y="2481"/>
            <a:ext cx="2043332" cy="136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/>
          <p:cNvSpPr/>
          <p:nvPr/>
        </p:nvSpPr>
        <p:spPr>
          <a:xfrm>
            <a:off x="1447800" y="301080"/>
            <a:ext cx="7359112" cy="769441"/>
          </a:xfrm>
          <a:prstGeom prst="rect">
            <a:avLst/>
          </a:prstGeom>
          <a:noFill/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INTEGRITAS</a:t>
            </a:r>
            <a:endParaRPr lang="en-US" sz="4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17" name="Picture 4" descr="C:\Users\chusni thamrin\Pictures\nasionalisme\header_indonesia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5943600"/>
            <a:ext cx="9144000" cy="914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TextBox 17"/>
          <p:cNvSpPr txBox="1"/>
          <p:nvPr/>
        </p:nvSpPr>
        <p:spPr>
          <a:xfrm>
            <a:off x="3980550" y="6110990"/>
            <a:ext cx="29061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 Symbol" pitchFamily="34" charset="0"/>
                <a:ea typeface="Segoe UI Symbol" pitchFamily="34" charset="0"/>
              </a:rPr>
              <a:t>do something better for</a:t>
            </a:r>
            <a:endParaRPr lang="en-GB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egoe UI Symbol" pitchFamily="34" charset="0"/>
              <a:ea typeface="Segoe UI Symbo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17935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085850"/>
            <a:ext cx="6777038" cy="507831"/>
          </a:xfrm>
        </p:spPr>
        <p:txBody>
          <a:bodyPr>
            <a:normAutofit fontScale="90000"/>
          </a:bodyPr>
          <a:lstStyle/>
          <a:p>
            <a:r>
              <a:rPr lang="en-US" dirty="0"/>
              <a:t>PESAN THE FOUNDING FATHER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1549774"/>
            <a:ext cx="8458200" cy="4171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9112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/>
          </p:cNvSpPr>
          <p:nvPr/>
        </p:nvSpPr>
        <p:spPr>
          <a:xfrm>
            <a:off x="494854" y="-2474937"/>
            <a:ext cx="6421100" cy="501580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9525">
              <a:spcBef>
                <a:spcPts val="71"/>
              </a:spcBef>
            </a:pPr>
            <a:r>
              <a:rPr lang="en-US" sz="3200" b="1" spc="-4" dirty="0">
                <a:solidFill>
                  <a:srgbClr val="252525"/>
                </a:solidFill>
              </a:rPr>
              <a:t>KEPEMIMPINAN</a:t>
            </a: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C7006329-4363-785D-7370-C29650785ED5}"/>
              </a:ext>
            </a:extLst>
          </p:cNvPr>
          <p:cNvSpPr txBox="1">
            <a:spLocks/>
          </p:cNvSpPr>
          <p:nvPr/>
        </p:nvSpPr>
        <p:spPr>
          <a:xfrm>
            <a:off x="444874" y="5867400"/>
            <a:ext cx="3898526" cy="437460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9525">
              <a:spcBef>
                <a:spcPts val="71"/>
              </a:spcBef>
            </a:pPr>
            <a:r>
              <a:rPr lang="en-US" sz="1350" b="1" spc="-4" dirty="0" err="1">
                <a:solidFill>
                  <a:srgbClr val="252525"/>
                </a:solidFill>
              </a:rPr>
              <a:t>Catatan</a:t>
            </a:r>
            <a:r>
              <a:rPr lang="en-US" sz="1350" b="1" spc="-4" dirty="0">
                <a:solidFill>
                  <a:srgbClr val="252525"/>
                </a:solidFill>
              </a:rPr>
              <a:t> : </a:t>
            </a:r>
          </a:p>
          <a:p>
            <a:pPr marL="9525">
              <a:spcBef>
                <a:spcPts val="71"/>
              </a:spcBef>
            </a:pPr>
            <a:r>
              <a:rPr lang="en-US" sz="1350" b="1" spc="-4" dirty="0" err="1">
                <a:solidFill>
                  <a:srgbClr val="252525"/>
                </a:solidFill>
              </a:rPr>
              <a:t>Diolah</a:t>
            </a:r>
            <a:r>
              <a:rPr lang="en-US" sz="1350" b="1" spc="-4" dirty="0">
                <a:solidFill>
                  <a:srgbClr val="252525"/>
                </a:solidFill>
              </a:rPr>
              <a:t> </a:t>
            </a:r>
            <a:r>
              <a:rPr lang="en-US" sz="1350" b="1" spc="-4" dirty="0" err="1">
                <a:solidFill>
                  <a:srgbClr val="252525"/>
                </a:solidFill>
              </a:rPr>
              <a:t>dari</a:t>
            </a:r>
            <a:r>
              <a:rPr lang="en-US" sz="1350" b="1" spc="-4" dirty="0">
                <a:solidFill>
                  <a:srgbClr val="252525"/>
                </a:solidFill>
              </a:rPr>
              <a:t> </a:t>
            </a:r>
            <a:r>
              <a:rPr lang="en-US" sz="1350" b="1" spc="-4" dirty="0" err="1">
                <a:solidFill>
                  <a:srgbClr val="252525"/>
                </a:solidFill>
              </a:rPr>
              <a:t>berbagai</a:t>
            </a:r>
            <a:r>
              <a:rPr lang="en-US" sz="1350" b="1" spc="-4" dirty="0">
                <a:solidFill>
                  <a:srgbClr val="252525"/>
                </a:solidFill>
              </a:rPr>
              <a:t> </a:t>
            </a:r>
            <a:r>
              <a:rPr lang="en-US" sz="1350" b="1" spc="-4" dirty="0" err="1">
                <a:solidFill>
                  <a:srgbClr val="252525"/>
                </a:solidFill>
              </a:rPr>
              <a:t>sumber</a:t>
            </a:r>
            <a:r>
              <a:rPr lang="en-US" sz="1350" b="1" spc="-4" dirty="0">
                <a:solidFill>
                  <a:srgbClr val="252525"/>
                </a:solidFill>
              </a:rPr>
              <a:t>/</a:t>
            </a:r>
            <a:r>
              <a:rPr lang="en-US" sz="1350" b="1" spc="-4" dirty="0" err="1">
                <a:solidFill>
                  <a:srgbClr val="252525"/>
                </a:solidFill>
              </a:rPr>
              <a:t>referensi</a:t>
            </a:r>
            <a:r>
              <a:rPr lang="en-US" sz="1350" b="1" spc="-4" dirty="0">
                <a:solidFill>
                  <a:srgbClr val="252525"/>
                </a:solidFill>
              </a:rPr>
              <a:t> </a:t>
            </a:r>
            <a:endParaRPr lang="en-US" sz="135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1CF26D-EAAB-817B-A587-7B7CD8665B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553140"/>
            <a:ext cx="5867400" cy="486693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5DA57F7-0083-5E20-3854-673846591A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0"/>
            <a:ext cx="3048000" cy="6304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135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321229423"/>
              </p:ext>
            </p:extLst>
          </p:nvPr>
        </p:nvGraphicFramePr>
        <p:xfrm>
          <a:off x="152400" y="2246537"/>
          <a:ext cx="3340100" cy="30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" imgW="5514286" imgH="3180952" progId="PBrush">
                  <p:embed/>
                </p:oleObj>
              </mc:Choice>
              <mc:Fallback>
                <p:oleObj name="Bitmap Image" r:id="rId3" imgW="5514286" imgH="3180952" progId="PBrush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2246537"/>
                        <a:ext cx="3340100" cy="30480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57150">
                        <a:solidFill>
                          <a:srgbClr val="FF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3581400" y="2590800"/>
            <a:ext cx="5257799" cy="2585309"/>
          </a:xfrm>
          <a:prstGeom prst="rect">
            <a:avLst/>
          </a:prstGeom>
          <a:ln w="57150">
            <a:solidFill>
              <a:srgbClr val="FF0000"/>
            </a:solidFill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91427" tIns="45713" rIns="91427" bIns="45713">
            <a:spAutoFit/>
          </a:bodyPr>
          <a:lstStyle/>
          <a:p>
            <a:pPr algn="l"/>
            <a:r>
              <a:rPr lang="en-US" sz="1800" b="1" dirty="0" err="1">
                <a:latin typeface="Arial" pitchFamily="34" charset="0"/>
              </a:rPr>
              <a:t>Seorang</a:t>
            </a:r>
            <a:r>
              <a:rPr lang="en-US" sz="1800" b="1" dirty="0">
                <a:latin typeface="Arial" pitchFamily="34" charset="0"/>
              </a:rPr>
              <a:t> </a:t>
            </a:r>
            <a:r>
              <a:rPr lang="en-US" sz="1800" b="1" dirty="0" err="1">
                <a:latin typeface="Arial" pitchFamily="34" charset="0"/>
              </a:rPr>
              <a:t>Bangsa</a:t>
            </a:r>
            <a:r>
              <a:rPr lang="en-US" sz="1800" b="1" dirty="0">
                <a:latin typeface="Arial" pitchFamily="34" charset="0"/>
              </a:rPr>
              <a:t> Indonesia</a:t>
            </a:r>
            <a:r>
              <a:rPr lang="en-US" sz="1800" dirty="0">
                <a:latin typeface="Arial" pitchFamily="34" charset="0"/>
              </a:rPr>
              <a:t>:</a:t>
            </a:r>
          </a:p>
          <a:p>
            <a:pPr algn="l"/>
            <a:r>
              <a:rPr lang="en-US" sz="1800" dirty="0">
                <a:latin typeface="Arial" pitchFamily="34" charset="0"/>
              </a:rPr>
              <a:t>“</a:t>
            </a:r>
            <a:r>
              <a:rPr lang="en-US" sz="1800" dirty="0" err="1">
                <a:latin typeface="Arial" pitchFamily="34" charset="0"/>
              </a:rPr>
              <a:t>Ketika</a:t>
            </a:r>
            <a:r>
              <a:rPr lang="en-US" sz="1800" dirty="0">
                <a:latin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</a:rPr>
              <a:t>saya</a:t>
            </a:r>
            <a:r>
              <a:rPr lang="en-US" sz="1800" dirty="0">
                <a:latin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</a:rPr>
              <a:t>melihat</a:t>
            </a:r>
            <a:r>
              <a:rPr lang="en-US" sz="1800" dirty="0">
                <a:latin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</a:rPr>
              <a:t>keadaan</a:t>
            </a:r>
            <a:r>
              <a:rPr lang="en-US" sz="1800" dirty="0">
                <a:latin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</a:rPr>
              <a:t>bangsa</a:t>
            </a:r>
            <a:r>
              <a:rPr lang="en-US" sz="1800" dirty="0">
                <a:latin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</a:rPr>
              <a:t>saya</a:t>
            </a:r>
            <a:r>
              <a:rPr lang="en-US" sz="1800" dirty="0">
                <a:latin typeface="Arial" pitchFamily="34" charset="0"/>
              </a:rPr>
              <a:t>, </a:t>
            </a:r>
            <a:r>
              <a:rPr lang="en-US" sz="1800" dirty="0" err="1">
                <a:latin typeface="Arial" pitchFamily="34" charset="0"/>
              </a:rPr>
              <a:t>saya</a:t>
            </a:r>
            <a:r>
              <a:rPr lang="en-US" sz="1800" dirty="0">
                <a:latin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</a:rPr>
              <a:t>bisa</a:t>
            </a:r>
            <a:r>
              <a:rPr lang="en-US" sz="1800" dirty="0">
                <a:latin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</a:rPr>
              <a:t>melihat</a:t>
            </a:r>
            <a:r>
              <a:rPr lang="en-US" sz="1800" dirty="0">
                <a:latin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</a:rPr>
              <a:t>banyak</a:t>
            </a:r>
            <a:r>
              <a:rPr lang="en-US" sz="1800" dirty="0">
                <a:latin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</a:rPr>
              <a:t>hal</a:t>
            </a:r>
            <a:r>
              <a:rPr lang="en-US" sz="1800" dirty="0">
                <a:latin typeface="Arial" pitchFamily="34" charset="0"/>
              </a:rPr>
              <a:t>. </a:t>
            </a:r>
            <a:r>
              <a:rPr lang="en-US" sz="1800" dirty="0" err="1">
                <a:latin typeface="Arial" pitchFamily="34" charset="0"/>
              </a:rPr>
              <a:t>Saya</a:t>
            </a:r>
            <a:r>
              <a:rPr lang="en-US" sz="1800" dirty="0">
                <a:latin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</a:rPr>
              <a:t>bisa</a:t>
            </a:r>
            <a:r>
              <a:rPr lang="en-US" sz="1800" dirty="0">
                <a:latin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</a:rPr>
              <a:t>melakukan</a:t>
            </a:r>
            <a:r>
              <a:rPr lang="en-US" sz="1800" dirty="0">
                <a:latin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</a:rPr>
              <a:t>ini</a:t>
            </a:r>
            <a:r>
              <a:rPr lang="en-US" sz="1800" dirty="0">
                <a:latin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</a:rPr>
              <a:t>dan</a:t>
            </a:r>
            <a:r>
              <a:rPr lang="en-US" sz="1800" dirty="0">
                <a:latin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</a:rPr>
              <a:t>itu</a:t>
            </a:r>
            <a:r>
              <a:rPr lang="en-US" sz="1800" dirty="0">
                <a:latin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</a:rPr>
              <a:t>untuk</a:t>
            </a:r>
            <a:r>
              <a:rPr lang="en-US" sz="1800" dirty="0">
                <a:latin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</a:rPr>
              <a:t>meningkatkan</a:t>
            </a:r>
            <a:r>
              <a:rPr lang="en-US" sz="1800" dirty="0">
                <a:latin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</a:rPr>
              <a:t>kualitas</a:t>
            </a:r>
            <a:r>
              <a:rPr lang="en-US" sz="1800" dirty="0">
                <a:latin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</a:rPr>
              <a:t>bangsa</a:t>
            </a:r>
            <a:r>
              <a:rPr lang="en-US" sz="1800" dirty="0">
                <a:latin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</a:rPr>
              <a:t>saya</a:t>
            </a:r>
            <a:r>
              <a:rPr lang="en-US" sz="1800" dirty="0">
                <a:latin typeface="Arial" pitchFamily="34" charset="0"/>
              </a:rPr>
              <a:t>. </a:t>
            </a:r>
            <a:r>
              <a:rPr lang="en-US" sz="1800" dirty="0" err="1">
                <a:latin typeface="Arial" pitchFamily="34" charset="0"/>
              </a:rPr>
              <a:t>Kemudian</a:t>
            </a:r>
            <a:r>
              <a:rPr lang="en-US" sz="1800" dirty="0">
                <a:latin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</a:rPr>
              <a:t>saya</a:t>
            </a:r>
            <a:r>
              <a:rPr lang="en-US" sz="1800" dirty="0">
                <a:latin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</a:rPr>
              <a:t>bisa</a:t>
            </a:r>
            <a:r>
              <a:rPr lang="en-US" sz="1800" dirty="0">
                <a:latin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</a:rPr>
              <a:t>lebih</a:t>
            </a:r>
            <a:r>
              <a:rPr lang="en-US" sz="1800" dirty="0">
                <a:latin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</a:rPr>
              <a:t>meningkatkannya</a:t>
            </a:r>
            <a:r>
              <a:rPr lang="en-US" sz="1800" dirty="0">
                <a:latin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</a:rPr>
              <a:t>lagi</a:t>
            </a:r>
            <a:r>
              <a:rPr lang="en-US" sz="1800" dirty="0">
                <a:latin typeface="Arial" pitchFamily="34" charset="0"/>
              </a:rPr>
              <a:t>. </a:t>
            </a:r>
            <a:r>
              <a:rPr lang="en-US" sz="1800" dirty="0" err="1">
                <a:latin typeface="Arial" pitchFamily="34" charset="0"/>
              </a:rPr>
              <a:t>Saya</a:t>
            </a:r>
            <a:r>
              <a:rPr lang="en-US" sz="1800" dirty="0">
                <a:latin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</a:rPr>
              <a:t>bisa</a:t>
            </a:r>
            <a:r>
              <a:rPr lang="en-US" sz="1800" dirty="0">
                <a:latin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</a:rPr>
              <a:t>membuatnya</a:t>
            </a:r>
            <a:r>
              <a:rPr lang="en-US" sz="1800" dirty="0">
                <a:latin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</a:rPr>
              <a:t>lebih</a:t>
            </a:r>
            <a:r>
              <a:rPr lang="en-US" sz="1800" dirty="0">
                <a:latin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</a:rPr>
              <a:t>sempurna</a:t>
            </a:r>
            <a:r>
              <a:rPr lang="en-US" sz="1800" dirty="0">
                <a:latin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</a:rPr>
              <a:t>jika</a:t>
            </a:r>
            <a:r>
              <a:rPr lang="en-US" sz="1800" dirty="0">
                <a:latin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</a:rPr>
              <a:t>saya</a:t>
            </a:r>
            <a:r>
              <a:rPr lang="en-US" sz="1800" dirty="0">
                <a:latin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</a:rPr>
              <a:t>melakukan</a:t>
            </a:r>
            <a:r>
              <a:rPr lang="en-US" sz="1800" dirty="0">
                <a:latin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</a:rPr>
              <a:t>ini</a:t>
            </a:r>
            <a:r>
              <a:rPr lang="en-US" sz="1800" dirty="0">
                <a:latin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</a:rPr>
              <a:t>dan</a:t>
            </a:r>
            <a:r>
              <a:rPr lang="en-US" sz="1800" dirty="0">
                <a:latin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</a:rPr>
              <a:t>itu</a:t>
            </a:r>
            <a:r>
              <a:rPr lang="en-US" sz="1800" dirty="0">
                <a:latin typeface="Arial" pitchFamily="34" charset="0"/>
              </a:rPr>
              <a:t>….</a:t>
            </a:r>
            <a:r>
              <a:rPr lang="en-US" sz="1800" dirty="0" err="1">
                <a:latin typeface="Arial" pitchFamily="34" charset="0"/>
              </a:rPr>
              <a:t>Ini</a:t>
            </a:r>
            <a:r>
              <a:rPr lang="en-US" sz="1800" dirty="0">
                <a:latin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</a:rPr>
              <a:t>merupakan</a:t>
            </a:r>
            <a:r>
              <a:rPr lang="en-US" sz="1800" dirty="0">
                <a:latin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</a:rPr>
              <a:t>proses</a:t>
            </a:r>
            <a:r>
              <a:rPr lang="en-US" sz="1800" dirty="0">
                <a:latin typeface="Arial" pitchFamily="34" charset="0"/>
              </a:rPr>
              <a:t> yang </a:t>
            </a:r>
            <a:r>
              <a:rPr lang="en-US" sz="1800" dirty="0" err="1">
                <a:latin typeface="Arial" pitchFamily="34" charset="0"/>
              </a:rPr>
              <a:t>alami</a:t>
            </a:r>
            <a:r>
              <a:rPr lang="en-US" sz="1800" dirty="0">
                <a:latin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</a:rPr>
              <a:t>ke</a:t>
            </a:r>
            <a:r>
              <a:rPr lang="en-US" sz="1800" dirty="0">
                <a:latin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</a:rPr>
              <a:t>arah</a:t>
            </a:r>
            <a:r>
              <a:rPr lang="en-US" sz="1800" dirty="0">
                <a:latin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</a:rPr>
              <a:t>proses</a:t>
            </a:r>
            <a:r>
              <a:rPr lang="en-US" sz="1800" dirty="0">
                <a:latin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</a:rPr>
              <a:t>peningkatan</a:t>
            </a:r>
            <a:r>
              <a:rPr lang="en-US" sz="1800" dirty="0">
                <a:latin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</a:rPr>
              <a:t>kinerja</a:t>
            </a:r>
            <a:r>
              <a:rPr lang="en-US" sz="1800" dirty="0">
                <a:latin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</a:rPr>
              <a:t>bangsa</a:t>
            </a:r>
            <a:r>
              <a:rPr lang="en-US" sz="1800" dirty="0">
                <a:latin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</a:rPr>
              <a:t>saya</a:t>
            </a:r>
            <a:r>
              <a:rPr lang="en-US" sz="1800" dirty="0">
                <a:latin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</a:rPr>
              <a:t>berikutnya</a:t>
            </a:r>
            <a:r>
              <a:rPr lang="en-US" sz="1800" dirty="0">
                <a:latin typeface="Arial" pitchFamily="34" charset="0"/>
              </a:rPr>
              <a:t>  </a:t>
            </a:r>
            <a:r>
              <a:rPr lang="en-US" sz="1800" dirty="0" err="1">
                <a:latin typeface="Arial" pitchFamily="34" charset="0"/>
              </a:rPr>
              <a:t>berikutnya</a:t>
            </a:r>
            <a:r>
              <a:rPr lang="en-US" sz="1600" dirty="0">
                <a:latin typeface="Arial" pitchFamily="34" charset="0"/>
              </a:rPr>
              <a:t>”</a:t>
            </a:r>
          </a:p>
        </p:txBody>
      </p:sp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152400" y="5297283"/>
            <a:ext cx="8458200" cy="646317"/>
          </a:xfrm>
          <a:prstGeom prst="rect">
            <a:avLst/>
          </a:prstGeom>
          <a:ln>
            <a:solidFill>
              <a:srgbClr val="FF0000"/>
            </a:solidFill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7" tIns="45713" rIns="91427" bIns="45713">
            <a:spAutoFit/>
          </a:bodyPr>
          <a:lstStyle/>
          <a:p>
            <a:pPr algn="ctr"/>
            <a:r>
              <a:rPr lang="en-US" b="1" dirty="0" err="1">
                <a:solidFill>
                  <a:srgbClr val="0070C0"/>
                </a:solidFill>
                <a:latin typeface="Arial" pitchFamily="34" charset="0"/>
              </a:rPr>
              <a:t>Sebagai</a:t>
            </a:r>
            <a:r>
              <a:rPr lang="en-US" b="1" dirty="0">
                <a:solidFill>
                  <a:srgbClr val="0070C0"/>
                </a:solidFill>
                <a:latin typeface="Arial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Arial" pitchFamily="34" charset="0"/>
              </a:rPr>
              <a:t>Warga</a:t>
            </a:r>
            <a:r>
              <a:rPr lang="en-US" b="1" dirty="0">
                <a:solidFill>
                  <a:srgbClr val="0070C0"/>
                </a:solidFill>
                <a:latin typeface="Arial" pitchFamily="34" charset="0"/>
              </a:rPr>
              <a:t> Negara Indonesia, </a:t>
            </a:r>
            <a:r>
              <a:rPr lang="en-US" b="1" dirty="0" err="1">
                <a:solidFill>
                  <a:srgbClr val="0070C0"/>
                </a:solidFill>
                <a:latin typeface="Arial" pitchFamily="34" charset="0"/>
              </a:rPr>
              <a:t>kita</a:t>
            </a:r>
            <a:r>
              <a:rPr lang="en-US" b="1" dirty="0">
                <a:solidFill>
                  <a:srgbClr val="0070C0"/>
                </a:solidFill>
                <a:latin typeface="Arial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Arial" pitchFamily="34" charset="0"/>
              </a:rPr>
              <a:t>harus</a:t>
            </a:r>
            <a:r>
              <a:rPr lang="en-US" b="1" dirty="0">
                <a:solidFill>
                  <a:srgbClr val="0070C0"/>
                </a:solidFill>
                <a:latin typeface="Arial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Arial" pitchFamily="34" charset="0"/>
              </a:rPr>
              <a:t>mampu</a:t>
            </a:r>
            <a:r>
              <a:rPr lang="en-US" b="1" dirty="0">
                <a:solidFill>
                  <a:srgbClr val="0070C0"/>
                </a:solidFill>
                <a:latin typeface="Arial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Arial" pitchFamily="34" charset="0"/>
              </a:rPr>
              <a:t>mendorong</a:t>
            </a:r>
            <a:r>
              <a:rPr lang="en-US" b="1" dirty="0">
                <a:solidFill>
                  <a:srgbClr val="0070C0"/>
                </a:solidFill>
                <a:latin typeface="Arial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Arial" pitchFamily="34" charset="0"/>
              </a:rPr>
              <a:t>proses</a:t>
            </a:r>
            <a:r>
              <a:rPr lang="en-US" b="1" dirty="0">
                <a:solidFill>
                  <a:srgbClr val="0070C0"/>
                </a:solidFill>
                <a:latin typeface="Arial" pitchFamily="34" charset="0"/>
              </a:rPr>
              <a:t>  </a:t>
            </a:r>
            <a:r>
              <a:rPr lang="en-US" b="1" dirty="0" err="1">
                <a:solidFill>
                  <a:srgbClr val="0070C0"/>
                </a:solidFill>
                <a:latin typeface="Arial" pitchFamily="34" charset="0"/>
              </a:rPr>
              <a:t>pencapaian</a:t>
            </a:r>
            <a:r>
              <a:rPr lang="en-US" b="1" dirty="0">
                <a:solidFill>
                  <a:srgbClr val="0070C0"/>
                </a:solidFill>
                <a:latin typeface="Arial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Arial" pitchFamily="34" charset="0"/>
              </a:rPr>
              <a:t>cita-cita</a:t>
            </a:r>
            <a:r>
              <a:rPr lang="en-US" b="1" dirty="0">
                <a:solidFill>
                  <a:srgbClr val="0070C0"/>
                </a:solidFill>
                <a:latin typeface="Arial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Arial" pitchFamily="34" charset="0"/>
              </a:rPr>
              <a:t>dan</a:t>
            </a:r>
            <a:r>
              <a:rPr lang="en-US" b="1" dirty="0">
                <a:solidFill>
                  <a:srgbClr val="0070C0"/>
                </a:solidFill>
                <a:latin typeface="Arial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Arial" pitchFamily="34" charset="0"/>
              </a:rPr>
              <a:t>tujuan</a:t>
            </a:r>
            <a:r>
              <a:rPr lang="en-US" b="1" dirty="0">
                <a:solidFill>
                  <a:srgbClr val="0070C0"/>
                </a:solidFill>
                <a:latin typeface="Arial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Arial" pitchFamily="34" charset="0"/>
              </a:rPr>
              <a:t>berdirinya</a:t>
            </a:r>
            <a:r>
              <a:rPr lang="en-US" b="1" dirty="0">
                <a:solidFill>
                  <a:srgbClr val="0070C0"/>
                </a:solidFill>
                <a:latin typeface="Arial" pitchFamily="34" charset="0"/>
              </a:rPr>
              <a:t> NKRI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5240" y="6629400"/>
            <a:ext cx="9144000" cy="228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4" descr="C:\Users\chusni thamrin\Pictures\nasionalisme\header_indonesi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5943600"/>
            <a:ext cx="9144000" cy="914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TextBox 18"/>
          <p:cNvSpPr txBox="1"/>
          <p:nvPr/>
        </p:nvSpPr>
        <p:spPr>
          <a:xfrm>
            <a:off x="3980550" y="6110990"/>
            <a:ext cx="29061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 Symbol" pitchFamily="34" charset="0"/>
                <a:ea typeface="Segoe UI Symbol" pitchFamily="34" charset="0"/>
              </a:rPr>
              <a:t>do something better for</a:t>
            </a:r>
            <a:endParaRPr lang="en-GB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egoe UI Symbol" pitchFamily="34" charset="0"/>
              <a:ea typeface="Segoe UI Symbol" pitchFamily="34" charset="0"/>
            </a:endParaRPr>
          </a:p>
        </p:txBody>
      </p:sp>
      <p:pic>
        <p:nvPicPr>
          <p:cNvPr id="14" name="Picture 2" descr="https://encrypted-tbn2.gstatic.com/images?q=tbn:ANd9GcQ-yrdgMNn1NA6NJgzX5Ker9doOsg3lQBrx-R8Nd3We3_INLi1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76201"/>
            <a:ext cx="2743200" cy="137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66" name="Picture 4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0" y="88901"/>
            <a:ext cx="1524000" cy="18288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5917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3D TRANSITION" val="DemoClosingBox.p3d 0"/>
  <p:tag name="POWER3D OPTIONS" val="Fast "/>
  <p:tag name="POWER3D IMAGE0" val="Pwrtrans.tga"/>
  <p:tag name="POWER3D SOUND" val="Closing Box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3D TRANSITION" val="DemoDominos.p3d 0"/>
  <p:tag name="POWER3D OPTIONS" val="Fast "/>
  <p:tag name="POWER3D IMAGE0" val="Pwrtrans.tga"/>
  <p:tag name="POWER3D SOUND" val="Dominos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3D TRANSITION" val="DemoScroll.p3d 0"/>
  <p:tag name="POWER3D OPTIONS" val="Fast "/>
  <p:tag name="POWER3D IMAGE0" val="Pwrtrans.tga"/>
  <p:tag name="POWER3D SOUND" val="Scroll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3D TRANSITION" val="DemoMassProduction.p3d 0"/>
  <p:tag name="POWER3D OPTIONS" val="Fast "/>
  <p:tag name="POWER3D IMAGE0" val="Pwrtrans.tga"/>
  <p:tag name="POWER3D SOUND" val="Mass Production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3D TRANSITION" val="DemoRectangleToss.p3d 0"/>
  <p:tag name="POWER3D OPTIONS" val="Fast "/>
  <p:tag name="POWER3D IMAGE0" val="Pwrtrans.tga"/>
  <p:tag name="POWER3D SOUND" val="Rectangle Toss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3D TRANSITION" val="DemoEtherealRectangles.p3d 0"/>
  <p:tag name="POWER3D OPTIONS" val="Fast "/>
  <p:tag name="POWER3D IMAGE0" val="Pwrtrans.tga"/>
  <p:tag name="POWER3D SOUND" val="Ethereal Rectangles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3D TRANSITION" val="DemoOrbitingSphere.p3d 0"/>
  <p:tag name="POWER3D OPTIONS" val="Fast "/>
  <p:tag name="POWER3D IMAGE0" val="Pwrtrans.tga"/>
  <p:tag name="POWER3D SOUND" val="Orbiting Spher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3D TRANSITION" val="DemoDualScreens.p3d 0"/>
  <p:tag name="POWER3D OPTIONS" val="Fast "/>
  <p:tag name="POWER3D IMAGE0" val="Pwrtrans.tga"/>
  <p:tag name="POWER3D SOUND" val="Dual Screens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3D TRANSITION" val="DemoEtherealRectangles.p3d 0"/>
  <p:tag name="POWER3D OPTIONS" val="Fast "/>
  <p:tag name="POWER3D IMAGE0" val="Pwrtrans.tga"/>
  <p:tag name="POWER3D SOUND" val="Ethereal Rectangles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3D TRANSITION" val="DemoClosingBox.p3d 0"/>
  <p:tag name="POWER3D OPTIONS" val="Fast "/>
  <p:tag name="POWER3D IMAGE0" val="Pwrtrans.tga"/>
  <p:tag name="POWER3D SOUND" val="Closing Box"/>
</p:tagLst>
</file>

<file path=ppt/theme/theme1.xml><?xml version="1.0" encoding="utf-8"?>
<a:theme xmlns:a="http://schemas.openxmlformats.org/drawingml/2006/main" name="6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(24)</Template>
  <TotalTime>17675</TotalTime>
  <Words>1923</Words>
  <Application>Microsoft Office PowerPoint</Application>
  <PresentationFormat>On-screen Show (4:3)</PresentationFormat>
  <Paragraphs>357</Paragraphs>
  <Slides>36</Slides>
  <Notes>3</Notes>
  <HiddenSlides>0</HiddenSlides>
  <MMClips>2</MMClips>
  <ScaleCrop>false</ScaleCrop>
  <HeadingPairs>
    <vt:vector size="8" baseType="variant">
      <vt:variant>
        <vt:lpstr>Fonts Used</vt:lpstr>
      </vt:variant>
      <vt:variant>
        <vt:i4>18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57" baseType="lpstr">
      <vt:lpstr>Agency FB</vt:lpstr>
      <vt:lpstr>Aptos Narrow</vt:lpstr>
      <vt:lpstr>Arial</vt:lpstr>
      <vt:lpstr>Arial Black</vt:lpstr>
      <vt:lpstr>Arial Narrow</vt:lpstr>
      <vt:lpstr>Berlin Sans FB Demi</vt:lpstr>
      <vt:lpstr>Calibri</vt:lpstr>
      <vt:lpstr>Calibri Light</vt:lpstr>
      <vt:lpstr>Comic Sans MS</vt:lpstr>
      <vt:lpstr>Geometr231 BT</vt:lpstr>
      <vt:lpstr>Open Sans</vt:lpstr>
      <vt:lpstr>Open Sans Extrabold</vt:lpstr>
      <vt:lpstr>Rage Italic</vt:lpstr>
      <vt:lpstr>Raleway</vt:lpstr>
      <vt:lpstr>Segoe UI Symbol</vt:lpstr>
      <vt:lpstr>Tahoma</vt:lpstr>
      <vt:lpstr>Trebuchet MS</vt:lpstr>
      <vt:lpstr>Wingdings</vt:lpstr>
      <vt:lpstr>6_Diseño predeterminado</vt:lpstr>
      <vt:lpstr>6_Office Theme</vt:lpstr>
      <vt:lpstr>Bitmap 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PESAN THE FOUNDING FATHER</vt:lpstr>
      <vt:lpstr>PowerPoint Presentation</vt:lpstr>
      <vt:lpstr>PowerPoint Presentation</vt:lpstr>
      <vt:lpstr>PowerPoint Presentation</vt:lpstr>
      <vt:lpstr>PowerPoint Presentation</vt:lpstr>
      <vt:lpstr>Permenpan 38 tahun 2017 tentang Standard Kompetensi PNS</vt:lpstr>
      <vt:lpstr>Standard Integritas JPT Pratama</vt:lpstr>
      <vt:lpstr> Indikator perilaku Integritas level 4</vt:lpstr>
      <vt:lpstr>PowerPoint Presentation</vt:lpstr>
      <vt:lpstr>PowerPoint Presentation</vt:lpstr>
      <vt:lpstr>PowerPoint Presentation</vt:lpstr>
      <vt:lpstr>PowerPoint Presentation</vt:lpstr>
      <vt:lpstr>Instrumen membangun integritas :  Rule Based Vs value based</vt:lpstr>
      <vt:lpstr>Rule based vs Value based</vt:lpstr>
      <vt:lpstr>PowerPoint Presentation</vt:lpstr>
      <vt:lpstr> Instrumen penegakan integritas dalam birokrasi</vt:lpstr>
      <vt:lpstr>PowerPoint Presentation</vt:lpstr>
      <vt:lpstr>INSTRUMEN UTAMA </vt:lpstr>
      <vt:lpstr>4. Pengelolaan dilemma etik</vt:lpstr>
      <vt:lpstr>5. Gratifikasi</vt:lpstr>
      <vt:lpstr>B. Dukungan Manajemen Kepegawaian</vt:lpstr>
      <vt:lpstr>Membangun sikap tegas menegakkan integritas</vt:lpstr>
      <vt:lpstr>PowerPoint Presentation</vt:lpstr>
      <vt:lpstr>HARI PERTAMA</vt:lpstr>
      <vt:lpstr>HARI KEDUA</vt:lpstr>
      <vt:lpstr>PENJELASAN TUGAS II</vt:lpstr>
      <vt:lpstr>PowerPoint Presentation</vt:lpstr>
      <vt:lpstr>PENJELASAN TUGAS II</vt:lpstr>
      <vt:lpstr>Penjelasan “rumusan hasil diskusi”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Lenovo</cp:lastModifiedBy>
  <cp:revision>927</cp:revision>
  <dcterms:created xsi:type="dcterms:W3CDTF">2014-03-08T01:57:52Z</dcterms:created>
  <dcterms:modified xsi:type="dcterms:W3CDTF">2024-07-18T04:29:22Z</dcterms:modified>
</cp:coreProperties>
</file>